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1483" r:id="rId2"/>
    <p:sldId id="267" r:id="rId3"/>
    <p:sldId id="269" r:id="rId4"/>
    <p:sldId id="270" r:id="rId5"/>
    <p:sldId id="257" r:id="rId6"/>
    <p:sldId id="273" r:id="rId7"/>
    <p:sldId id="259" r:id="rId8"/>
    <p:sldId id="1485" r:id="rId9"/>
    <p:sldId id="271" r:id="rId10"/>
    <p:sldId id="265" r:id="rId11"/>
    <p:sldId id="1486" r:id="rId12"/>
    <p:sldId id="1482" r:id="rId13"/>
  </p:sldIdLst>
  <p:sldSz cx="12192000" cy="6858000"/>
  <p:notesSz cx="6735763" cy="9866313"/>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778"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hyperlink" Target="https://prognozes.em.gov.lv/lv/demografijas-prognoze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prognozes.em.gov.lv/lv/demografijas-prognoz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5BB44-49F7-4FFD-BA92-DF0119DE0F6A}" type="doc">
      <dgm:prSet loTypeId="urn:microsoft.com/office/officeart/2005/8/layout/target3" loCatId="list" qsTypeId="urn:microsoft.com/office/officeart/2005/8/quickstyle/simple3" qsCatId="simple" csTypeId="urn:microsoft.com/office/officeart/2005/8/colors/accent1_2" csCatId="accent1" phldr="1"/>
      <dgm:spPr/>
      <dgm:t>
        <a:bodyPr/>
        <a:lstStyle/>
        <a:p>
          <a:endParaRPr lang="lv-LV"/>
        </a:p>
      </dgm:t>
    </dgm:pt>
    <dgm:pt modelId="{4F04E016-879B-460C-8C25-0835E8D2AF85}">
      <dgm:prSet phldrT="[Text]" custT="1"/>
      <dgm:spPr/>
      <dgm:t>
        <a:bodyPr/>
        <a:lstStyle/>
        <a:p>
          <a:pPr algn="l"/>
          <a:r>
            <a:rPr lang="lv-LV" sz="4000" dirty="0">
              <a:latin typeface="Calibri" panose="020F0502020204030204" pitchFamily="34" charset="0"/>
              <a:ea typeface="Verdana" panose="020B0604030504040204" pitchFamily="34" charset="0"/>
              <a:cs typeface="Calibri" panose="020F0502020204030204" pitchFamily="34" charset="0"/>
            </a:rPr>
            <a:t>Plašāk</a:t>
          </a:r>
          <a:endParaRPr lang="lv-LV" sz="3000" dirty="0">
            <a:latin typeface="Calibri" panose="020F0502020204030204" pitchFamily="34" charset="0"/>
            <a:ea typeface="Verdana" panose="020B0604030504040204" pitchFamily="34" charset="0"/>
            <a:cs typeface="Calibri" panose="020F0502020204030204" pitchFamily="34" charset="0"/>
          </a:endParaRPr>
        </a:p>
      </dgm:t>
    </dgm:pt>
    <dgm:pt modelId="{A56D9874-8513-4A01-8869-A0EE18BF2CAD}" type="parTrans" cxnId="{E22F9E9A-E830-40A4-9207-7BB69E2147E1}">
      <dgm:prSet/>
      <dgm:spPr/>
      <dgm:t>
        <a:bodyPr/>
        <a:lstStyle/>
        <a:p>
          <a:endParaRPr lang="lv-LV"/>
        </a:p>
      </dgm:t>
    </dgm:pt>
    <dgm:pt modelId="{1207705C-AA5E-4989-8194-C2AE71CFA260}" type="sibTrans" cxnId="{E22F9E9A-E830-40A4-9207-7BB69E2147E1}">
      <dgm:prSet/>
      <dgm:spPr/>
      <dgm:t>
        <a:bodyPr/>
        <a:lstStyle/>
        <a:p>
          <a:endParaRPr lang="lv-LV"/>
        </a:p>
      </dgm:t>
    </dgm:pt>
    <dgm:pt modelId="{D5087B68-CF79-4ABF-85D7-8D77313DE658}">
      <dgm:prSet phldrT="[Text]" custT="1"/>
      <dgm:spPr/>
      <dgm:t>
        <a:bodyPr/>
        <a:lstStyle/>
        <a:p>
          <a:pPr>
            <a:lnSpc>
              <a:spcPct val="100000"/>
            </a:lnSpc>
            <a:spcAft>
              <a:spcPts val="500"/>
            </a:spcAft>
            <a:buFont typeface="Arial" panose="020B0604020202020204" pitchFamily="34" charset="0"/>
            <a:buChar char="•"/>
          </a:pPr>
          <a:r>
            <a:rPr lang="lv-LV" sz="1400" b="0" i="0" dirty="0">
              <a:latin typeface="Calibri" panose="020F0502020204030204" pitchFamily="34" charset="0"/>
              <a:ea typeface="Verdana" panose="020B0604030504040204" pitchFamily="34" charset="0"/>
              <a:cs typeface="Calibri" panose="020F0502020204030204" pitchFamily="34" charset="0"/>
            </a:rPr>
            <a:t>iedzīvotāju dabiskās kustības (dzimstības, mirstības, </a:t>
          </a:r>
          <a:r>
            <a:rPr lang="lv-LV" sz="1400" b="0" i="0" dirty="0" err="1">
              <a:latin typeface="Calibri" panose="020F0502020204030204" pitchFamily="34" charset="0"/>
              <a:ea typeface="Verdana" panose="020B0604030504040204" pitchFamily="34" charset="0"/>
              <a:cs typeface="Calibri" panose="020F0502020204030204" pitchFamily="34" charset="0"/>
            </a:rPr>
            <a:t>laulātības</a:t>
          </a:r>
          <a:r>
            <a:rPr lang="lv-LV" sz="1400" b="0" i="0" dirty="0">
              <a:latin typeface="Calibri" panose="020F0502020204030204" pitchFamily="34" charset="0"/>
              <a:ea typeface="Verdana" panose="020B0604030504040204" pitchFamily="34" charset="0"/>
              <a:cs typeface="Calibri" panose="020F0502020204030204" pitchFamily="34" charset="0"/>
            </a:rPr>
            <a:t> un migrācijas) procesi </a:t>
          </a:r>
          <a:endParaRPr lang="lv-LV" sz="1400" dirty="0">
            <a:latin typeface="Calibri" panose="020F0502020204030204" pitchFamily="34" charset="0"/>
            <a:ea typeface="Verdana" panose="020B0604030504040204" pitchFamily="34" charset="0"/>
            <a:cs typeface="Calibri" panose="020F0502020204030204" pitchFamily="34" charset="0"/>
          </a:endParaRPr>
        </a:p>
      </dgm:t>
    </dgm:pt>
    <dgm:pt modelId="{9BC73202-BA98-4FC6-8B32-DE6FFB778146}" type="parTrans" cxnId="{26E7173C-8392-4FB5-8B52-266C5072EBAF}">
      <dgm:prSet/>
      <dgm:spPr/>
      <dgm:t>
        <a:bodyPr/>
        <a:lstStyle/>
        <a:p>
          <a:endParaRPr lang="lv-LV"/>
        </a:p>
      </dgm:t>
    </dgm:pt>
    <dgm:pt modelId="{260540A1-7EC3-4B52-9AB4-A635DC46DD6C}" type="sibTrans" cxnId="{26E7173C-8392-4FB5-8B52-266C5072EBAF}">
      <dgm:prSet/>
      <dgm:spPr/>
      <dgm:t>
        <a:bodyPr/>
        <a:lstStyle/>
        <a:p>
          <a:endParaRPr lang="lv-LV"/>
        </a:p>
      </dgm:t>
    </dgm:pt>
    <dgm:pt modelId="{3F1FEBBA-C0C7-4307-A60C-5DA71F9FD89B}">
      <dgm:prSet phldrT="[Text]" custT="1"/>
      <dgm:spPr/>
      <dgm:t>
        <a:bodyPr/>
        <a:lstStyle/>
        <a:p>
          <a:pPr>
            <a:lnSpc>
              <a:spcPct val="100000"/>
            </a:lnSpc>
            <a:spcAft>
              <a:spcPts val="500"/>
            </a:spcAft>
          </a:pPr>
          <a:r>
            <a:rPr lang="lv-LV" sz="1400" b="0" i="0" dirty="0">
              <a:effectLst/>
              <a:latin typeface="Calibri" panose="020F0502020204030204" pitchFamily="34" charset="0"/>
              <a:ea typeface="Verdana" panose="020B0604030504040204" pitchFamily="34" charset="0"/>
              <a:cs typeface="Calibri" panose="020F0502020204030204" pitchFamily="34" charset="0"/>
            </a:rPr>
            <a:t>iedzīvotāju dzīves kvalitātes, sociālekonomiskā statusa, izglītības līmeņa, darba tirgus, veselības stāvokļa un citu ar populāciju saistīti faktori. </a:t>
          </a:r>
          <a:endParaRPr lang="lv-LV" sz="1400" dirty="0">
            <a:latin typeface="Calibri" panose="020F0502020204030204" pitchFamily="34" charset="0"/>
            <a:ea typeface="Verdana" panose="020B0604030504040204" pitchFamily="34" charset="0"/>
            <a:cs typeface="Calibri" panose="020F0502020204030204" pitchFamily="34" charset="0"/>
          </a:endParaRPr>
        </a:p>
      </dgm:t>
    </dgm:pt>
    <dgm:pt modelId="{EAA50B10-4AA9-40AA-AF91-2E42DC31F2D0}" type="parTrans" cxnId="{0D7C0030-89D7-4CF2-B716-FB3E1363ED8E}">
      <dgm:prSet/>
      <dgm:spPr/>
      <dgm:t>
        <a:bodyPr/>
        <a:lstStyle/>
        <a:p>
          <a:endParaRPr lang="lv-LV"/>
        </a:p>
      </dgm:t>
    </dgm:pt>
    <dgm:pt modelId="{1D20DC76-A811-46F2-B285-A8F84430E3A9}" type="sibTrans" cxnId="{0D7C0030-89D7-4CF2-B716-FB3E1363ED8E}">
      <dgm:prSet/>
      <dgm:spPr/>
      <dgm:t>
        <a:bodyPr/>
        <a:lstStyle/>
        <a:p>
          <a:endParaRPr lang="lv-LV"/>
        </a:p>
      </dgm:t>
    </dgm:pt>
    <dgm:pt modelId="{D249C9A6-155E-4D07-9C30-6FBBE24CA443}">
      <dgm:prSet phldrT="[Text]" custT="1"/>
      <dgm:spPr/>
      <dgm:t>
        <a:bodyPr/>
        <a:lstStyle/>
        <a:p>
          <a:pPr algn="l"/>
          <a:r>
            <a:rPr lang="lv-LV" sz="4000" dirty="0">
              <a:latin typeface="Calibri" panose="020F0502020204030204" pitchFamily="34" charset="0"/>
              <a:ea typeface="Verdana" panose="020B0604030504040204" pitchFamily="34" charset="0"/>
              <a:cs typeface="Calibri" panose="020F0502020204030204" pitchFamily="34" charset="0"/>
            </a:rPr>
            <a:t>Šaurāk</a:t>
          </a:r>
        </a:p>
        <a:p>
          <a:pPr algn="l"/>
          <a:r>
            <a:rPr lang="lv-LV" sz="2000" dirty="0">
              <a:latin typeface="Calibri" panose="020F0502020204030204" pitchFamily="34" charset="0"/>
              <a:ea typeface="Verdana" panose="020B0604030504040204" pitchFamily="34" charset="0"/>
              <a:cs typeface="Calibri" panose="020F0502020204030204" pitchFamily="34" charset="0"/>
            </a:rPr>
            <a:t>(tradicionāli Latvijā)</a:t>
          </a:r>
        </a:p>
      </dgm:t>
    </dgm:pt>
    <dgm:pt modelId="{1B7C6A95-6D1B-4322-A0FE-BE3A5464B6B8}" type="parTrans" cxnId="{1ED9A1AF-941F-4EEE-A82D-AAAC34A02237}">
      <dgm:prSet/>
      <dgm:spPr/>
      <dgm:t>
        <a:bodyPr/>
        <a:lstStyle/>
        <a:p>
          <a:endParaRPr lang="lv-LV"/>
        </a:p>
      </dgm:t>
    </dgm:pt>
    <dgm:pt modelId="{F92E50D4-3F58-43E5-9866-685F047C522C}" type="sibTrans" cxnId="{1ED9A1AF-941F-4EEE-A82D-AAAC34A02237}">
      <dgm:prSet/>
      <dgm:spPr/>
      <dgm:t>
        <a:bodyPr/>
        <a:lstStyle/>
        <a:p>
          <a:endParaRPr lang="lv-LV"/>
        </a:p>
      </dgm:t>
    </dgm:pt>
    <dgm:pt modelId="{E557AEB3-767F-4FC3-A2CB-C1610076323B}">
      <dgm:prSet phldrT="[Text]" custT="1"/>
      <dgm:spPr/>
      <dgm:t>
        <a:bodyPr/>
        <a:lstStyle/>
        <a:p>
          <a:pPr>
            <a:buFont typeface="Arial" panose="020B0604020202020204" pitchFamily="34" charset="0"/>
            <a:buChar char="•"/>
          </a:pPr>
          <a:r>
            <a:rPr lang="lv-LV" sz="1600" b="0" i="0" dirty="0">
              <a:latin typeface="Calibri" panose="020F0502020204030204" pitchFamily="34" charset="0"/>
              <a:ea typeface="Verdana" panose="020B0604030504040204" pitchFamily="34" charset="0"/>
              <a:cs typeface="Calibri" panose="020F0502020204030204" pitchFamily="34" charset="0"/>
            </a:rPr>
            <a:t>Tautas ataudze</a:t>
          </a:r>
          <a:endParaRPr lang="lv-LV" sz="1600" dirty="0">
            <a:latin typeface="Calibri" panose="020F0502020204030204" pitchFamily="34" charset="0"/>
            <a:ea typeface="Verdana" panose="020B0604030504040204" pitchFamily="34" charset="0"/>
            <a:cs typeface="Calibri" panose="020F0502020204030204" pitchFamily="34" charset="0"/>
          </a:endParaRPr>
        </a:p>
      </dgm:t>
    </dgm:pt>
    <dgm:pt modelId="{426FD82D-D836-4349-9DEA-924719CAC222}" type="parTrans" cxnId="{4B964CAD-0CC4-43B2-9574-71832396E975}">
      <dgm:prSet/>
      <dgm:spPr/>
      <dgm:t>
        <a:bodyPr/>
        <a:lstStyle/>
        <a:p>
          <a:endParaRPr lang="lv-LV"/>
        </a:p>
      </dgm:t>
    </dgm:pt>
    <dgm:pt modelId="{2F4C0107-AFB0-49F9-9AD9-DAD971A9565A}" type="sibTrans" cxnId="{4B964CAD-0CC4-43B2-9574-71832396E975}">
      <dgm:prSet/>
      <dgm:spPr/>
      <dgm:t>
        <a:bodyPr/>
        <a:lstStyle/>
        <a:p>
          <a:endParaRPr lang="lv-LV"/>
        </a:p>
      </dgm:t>
    </dgm:pt>
    <dgm:pt modelId="{04FD89D6-2C39-4E20-AD58-34106AABBF94}">
      <dgm:prSet custT="1"/>
      <dgm:spPr/>
      <dgm:t>
        <a:bodyPr/>
        <a:lstStyle/>
        <a:p>
          <a:pPr>
            <a:lnSpc>
              <a:spcPct val="100000"/>
            </a:lnSpc>
            <a:spcAft>
              <a:spcPts val="500"/>
            </a:spcAft>
          </a:pPr>
          <a:r>
            <a:rPr lang="lv-LV" sz="1400" b="0" i="0" dirty="0">
              <a:latin typeface="Calibri" panose="020F0502020204030204" pitchFamily="34" charset="0"/>
              <a:ea typeface="Verdana" panose="020B0604030504040204" pitchFamily="34" charset="0"/>
              <a:cs typeface="Calibri" panose="020F0502020204030204" pitchFamily="34" charset="0"/>
            </a:rPr>
            <a:t>noskaidrojot indivīdu un dažādu iedzīvotāju grupu rīcību, kas attiecas uz laulību veidošanu, bērnu dzimstību, veselību un mirstību. </a:t>
          </a:r>
          <a:endParaRPr lang="lv-LV" sz="1400" dirty="0">
            <a:latin typeface="Calibri" panose="020F0502020204030204" pitchFamily="34" charset="0"/>
            <a:ea typeface="Verdana" panose="020B0604030504040204" pitchFamily="34" charset="0"/>
            <a:cs typeface="Calibri" panose="020F0502020204030204" pitchFamily="34" charset="0"/>
          </a:endParaRPr>
        </a:p>
      </dgm:t>
    </dgm:pt>
    <dgm:pt modelId="{3D716132-8448-4CE9-8C9B-D0CA83F1E005}" type="parTrans" cxnId="{2EEE5EF0-AD40-4832-8974-2891D871FC68}">
      <dgm:prSet/>
      <dgm:spPr/>
      <dgm:t>
        <a:bodyPr/>
        <a:lstStyle/>
        <a:p>
          <a:endParaRPr lang="lv-LV"/>
        </a:p>
      </dgm:t>
    </dgm:pt>
    <dgm:pt modelId="{A9172785-3878-48D8-A483-036F4A7FA38B}" type="sibTrans" cxnId="{2EEE5EF0-AD40-4832-8974-2891D871FC68}">
      <dgm:prSet/>
      <dgm:spPr/>
      <dgm:t>
        <a:bodyPr/>
        <a:lstStyle/>
        <a:p>
          <a:endParaRPr lang="lv-LV"/>
        </a:p>
      </dgm:t>
    </dgm:pt>
    <dgm:pt modelId="{7AB31B44-4E77-4E44-BE32-689F9544A317}">
      <dgm:prSet custT="1"/>
      <dgm:spPr/>
      <dgm:t>
        <a:bodyPr/>
        <a:lstStyle/>
        <a:p>
          <a:pPr>
            <a:lnSpc>
              <a:spcPct val="100000"/>
            </a:lnSpc>
            <a:spcAft>
              <a:spcPts val="500"/>
            </a:spcAft>
          </a:pPr>
          <a:r>
            <a:rPr lang="lv-LV" sz="1400" b="0" i="0" dirty="0">
              <a:latin typeface="Calibri" panose="020F0502020204030204" pitchFamily="34" charset="0"/>
              <a:ea typeface="Verdana" panose="020B0604030504040204" pitchFamily="34" charset="0"/>
              <a:cs typeface="Calibri" panose="020F0502020204030204" pitchFamily="34" charset="0"/>
            </a:rPr>
            <a:t>likumsakarības, kādas vērojamas iedzīvotāju skaitā, sastāvā un dabiskās un migratīvās kustības procesos.</a:t>
          </a:r>
          <a:endParaRPr lang="lv-LV" sz="1400" dirty="0">
            <a:latin typeface="Calibri" panose="020F0502020204030204" pitchFamily="34" charset="0"/>
            <a:ea typeface="Verdana" panose="020B0604030504040204" pitchFamily="34" charset="0"/>
            <a:cs typeface="Calibri" panose="020F0502020204030204" pitchFamily="34" charset="0"/>
          </a:endParaRPr>
        </a:p>
      </dgm:t>
    </dgm:pt>
    <dgm:pt modelId="{A27ACF09-AD95-414B-B5A7-2D87E665466C}" type="parTrans" cxnId="{14CCF0BF-D055-435F-923D-2B91B33E4EC1}">
      <dgm:prSet/>
      <dgm:spPr/>
      <dgm:t>
        <a:bodyPr/>
        <a:lstStyle/>
        <a:p>
          <a:endParaRPr lang="lv-LV"/>
        </a:p>
      </dgm:t>
    </dgm:pt>
    <dgm:pt modelId="{2AE037B3-58E8-4432-B317-EDFD10F1B37A}" type="sibTrans" cxnId="{14CCF0BF-D055-435F-923D-2B91B33E4EC1}">
      <dgm:prSet/>
      <dgm:spPr/>
      <dgm:t>
        <a:bodyPr/>
        <a:lstStyle/>
        <a:p>
          <a:endParaRPr lang="lv-LV"/>
        </a:p>
      </dgm:t>
    </dgm:pt>
    <dgm:pt modelId="{FB7F1270-ACB3-46B8-919F-51A36BA772E2}">
      <dgm:prSet phldrT="[Text]" custT="1"/>
      <dgm:spPr/>
      <dgm:t>
        <a:bodyPr/>
        <a:lstStyle/>
        <a:p>
          <a:pPr>
            <a:buFont typeface="Arial" panose="020B0604020202020204" pitchFamily="34" charset="0"/>
            <a:buChar char="•"/>
          </a:pPr>
          <a:r>
            <a:rPr lang="lv-LV" sz="1600" b="0" i="0" dirty="0">
              <a:latin typeface="Calibri" panose="020F0502020204030204" pitchFamily="34" charset="0"/>
              <a:ea typeface="Verdana" panose="020B0604030504040204" pitchFamily="34" charset="0"/>
              <a:cs typeface="Calibri" panose="020F0502020204030204" pitchFamily="34" charset="0"/>
            </a:rPr>
            <a:t>Dzimstība</a:t>
          </a:r>
          <a:endParaRPr lang="lv-LV" sz="1600" dirty="0">
            <a:latin typeface="Calibri" panose="020F0502020204030204" pitchFamily="34" charset="0"/>
            <a:ea typeface="Verdana" panose="020B0604030504040204" pitchFamily="34" charset="0"/>
            <a:cs typeface="Calibri" panose="020F0502020204030204" pitchFamily="34" charset="0"/>
          </a:endParaRPr>
        </a:p>
      </dgm:t>
    </dgm:pt>
    <dgm:pt modelId="{270F9348-AC6A-4247-B79A-D1B8D1B088A9}" type="parTrans" cxnId="{D4D06673-F942-46E0-9472-05048F334BEA}">
      <dgm:prSet/>
      <dgm:spPr/>
      <dgm:t>
        <a:bodyPr/>
        <a:lstStyle/>
        <a:p>
          <a:endParaRPr lang="lv-LV"/>
        </a:p>
      </dgm:t>
    </dgm:pt>
    <dgm:pt modelId="{4F5198F2-F59E-4738-9F2E-212C86FF4D46}" type="sibTrans" cxnId="{D4D06673-F942-46E0-9472-05048F334BEA}">
      <dgm:prSet/>
      <dgm:spPr/>
      <dgm:t>
        <a:bodyPr/>
        <a:lstStyle/>
        <a:p>
          <a:endParaRPr lang="lv-LV"/>
        </a:p>
      </dgm:t>
    </dgm:pt>
    <dgm:pt modelId="{36DB1B30-0D28-43FF-BBEB-35FEDB538E8E}">
      <dgm:prSet phldrT="[Text]" custT="1"/>
      <dgm:spPr/>
      <dgm:t>
        <a:bodyPr/>
        <a:lstStyle/>
        <a:p>
          <a:pPr>
            <a:buFont typeface="Arial" panose="020B0604020202020204" pitchFamily="34" charset="0"/>
            <a:buChar char="•"/>
          </a:pPr>
          <a:r>
            <a:rPr lang="lv-LV" sz="1600" b="0" i="0" dirty="0">
              <a:latin typeface="Calibri" panose="020F0502020204030204" pitchFamily="34" charset="0"/>
              <a:ea typeface="Verdana" panose="020B0604030504040204" pitchFamily="34" charset="0"/>
              <a:cs typeface="Calibri" panose="020F0502020204030204" pitchFamily="34" charset="0"/>
            </a:rPr>
            <a:t>Bērnu skaita pieaugums </a:t>
          </a:r>
          <a:endParaRPr lang="lv-LV" sz="1600" dirty="0">
            <a:latin typeface="Calibri" panose="020F0502020204030204" pitchFamily="34" charset="0"/>
            <a:ea typeface="Verdana" panose="020B0604030504040204" pitchFamily="34" charset="0"/>
            <a:cs typeface="Calibri" panose="020F0502020204030204" pitchFamily="34" charset="0"/>
          </a:endParaRPr>
        </a:p>
      </dgm:t>
    </dgm:pt>
    <dgm:pt modelId="{3CC118AE-C0AB-42A7-94C7-7A2098C3B7D9}" type="parTrans" cxnId="{67E89DEE-0252-40B6-AF11-5703483800F7}">
      <dgm:prSet/>
      <dgm:spPr/>
      <dgm:t>
        <a:bodyPr/>
        <a:lstStyle/>
        <a:p>
          <a:endParaRPr lang="lv-LV"/>
        </a:p>
      </dgm:t>
    </dgm:pt>
    <dgm:pt modelId="{F5C5DEBD-0D3D-4E08-8D57-EE38DDB34804}" type="sibTrans" cxnId="{67E89DEE-0252-40B6-AF11-5703483800F7}">
      <dgm:prSet/>
      <dgm:spPr/>
      <dgm:t>
        <a:bodyPr/>
        <a:lstStyle/>
        <a:p>
          <a:endParaRPr lang="lv-LV"/>
        </a:p>
      </dgm:t>
    </dgm:pt>
    <dgm:pt modelId="{4317E087-0D81-4554-B1D5-90E15C482245}">
      <dgm:prSet custT="1"/>
      <dgm:spPr/>
      <dgm:t>
        <a:bodyPr/>
        <a:lstStyle/>
        <a:p>
          <a:pPr>
            <a:lnSpc>
              <a:spcPct val="100000"/>
            </a:lnSpc>
            <a:spcAft>
              <a:spcPts val="500"/>
            </a:spcAft>
          </a:pPr>
          <a:r>
            <a:rPr lang="lv-LV" sz="1400" b="0" i="0" dirty="0">
              <a:latin typeface="Calibri" panose="020F0502020204030204" pitchFamily="34" charset="0"/>
              <a:ea typeface="Verdana" panose="020B0604030504040204" pitchFamily="34" charset="0"/>
              <a:cs typeface="Calibri" panose="020F0502020204030204" pitchFamily="34" charset="0"/>
            </a:rPr>
            <a:t>izmaiņas - dzimuma, vecuma, sociāli ekonomisko, ģimeņu, etnisko un citas struktūrās</a:t>
          </a:r>
          <a:endParaRPr lang="lv-LV" sz="1400" dirty="0">
            <a:latin typeface="Calibri" panose="020F0502020204030204" pitchFamily="34" charset="0"/>
            <a:ea typeface="Verdana" panose="020B0604030504040204" pitchFamily="34" charset="0"/>
            <a:cs typeface="Calibri" panose="020F0502020204030204" pitchFamily="34" charset="0"/>
          </a:endParaRPr>
        </a:p>
      </dgm:t>
    </dgm:pt>
    <dgm:pt modelId="{E6E3BC12-9BA0-456D-8E71-6E922A71992A}" type="sibTrans" cxnId="{24F33047-088C-4ED2-A89A-4A0482E25589}">
      <dgm:prSet/>
      <dgm:spPr/>
      <dgm:t>
        <a:bodyPr/>
        <a:lstStyle/>
        <a:p>
          <a:endParaRPr lang="lv-LV"/>
        </a:p>
      </dgm:t>
    </dgm:pt>
    <dgm:pt modelId="{02A8E345-79F5-46C1-B016-F6F7C6ED1228}" type="parTrans" cxnId="{24F33047-088C-4ED2-A89A-4A0482E25589}">
      <dgm:prSet/>
      <dgm:spPr/>
      <dgm:t>
        <a:bodyPr/>
        <a:lstStyle/>
        <a:p>
          <a:endParaRPr lang="lv-LV"/>
        </a:p>
      </dgm:t>
    </dgm:pt>
    <dgm:pt modelId="{83B5468D-8DED-47D7-BF12-C29F2FF5CCFA}" type="pres">
      <dgm:prSet presAssocID="{9665BB44-49F7-4FFD-BA92-DF0119DE0F6A}" presName="Name0" presStyleCnt="0">
        <dgm:presLayoutVars>
          <dgm:chMax val="7"/>
          <dgm:dir/>
          <dgm:animLvl val="lvl"/>
          <dgm:resizeHandles val="exact"/>
        </dgm:presLayoutVars>
      </dgm:prSet>
      <dgm:spPr/>
    </dgm:pt>
    <dgm:pt modelId="{422A3FE2-83FD-461A-8095-A27924C416BB}" type="pres">
      <dgm:prSet presAssocID="{4F04E016-879B-460C-8C25-0835E8D2AF85}" presName="circle1" presStyleLbl="node1" presStyleIdx="0" presStyleCnt="2" custLinFactNeighborY="-666"/>
      <dgm:spPr/>
    </dgm:pt>
    <dgm:pt modelId="{57F17893-C4DC-4F04-9737-3B05E13A77AD}" type="pres">
      <dgm:prSet presAssocID="{4F04E016-879B-460C-8C25-0835E8D2AF85}" presName="space" presStyleCnt="0"/>
      <dgm:spPr/>
    </dgm:pt>
    <dgm:pt modelId="{746CC12D-FF9C-415F-95AA-7E35D82DC5E5}" type="pres">
      <dgm:prSet presAssocID="{4F04E016-879B-460C-8C25-0835E8D2AF85}" presName="rect1" presStyleLbl="alignAcc1" presStyleIdx="0" presStyleCnt="2" custScaleX="105946" custLinFactNeighborX="2301" custLinFactNeighborY="-847"/>
      <dgm:spPr/>
    </dgm:pt>
    <dgm:pt modelId="{61D16996-E4EB-4013-A5A8-7680A555918C}" type="pres">
      <dgm:prSet presAssocID="{D249C9A6-155E-4D07-9C30-6FBBE24CA443}" presName="vertSpace2" presStyleLbl="node1" presStyleIdx="0" presStyleCnt="2"/>
      <dgm:spPr/>
    </dgm:pt>
    <dgm:pt modelId="{2066A7DE-E057-43C5-888D-19DA55E98E1F}" type="pres">
      <dgm:prSet presAssocID="{D249C9A6-155E-4D07-9C30-6FBBE24CA443}" presName="circle2" presStyleLbl="node1" presStyleIdx="1" presStyleCnt="2" custScaleY="86879" custLinFactNeighborX="-3027" custLinFactNeighborY="10606"/>
      <dgm:spPr/>
    </dgm:pt>
    <dgm:pt modelId="{4B403260-3F77-4C95-AB31-882876849B98}" type="pres">
      <dgm:prSet presAssocID="{D249C9A6-155E-4D07-9C30-6FBBE24CA443}" presName="rect2" presStyleLbl="alignAcc1" presStyleIdx="1" presStyleCnt="2" custScaleY="87052" custLinFactNeighborX="-631" custLinFactNeighborY="4007"/>
      <dgm:spPr/>
    </dgm:pt>
    <dgm:pt modelId="{C931FE41-075E-4642-BC99-67060BF5775A}" type="pres">
      <dgm:prSet presAssocID="{4F04E016-879B-460C-8C25-0835E8D2AF85}" presName="rect1ParTx" presStyleLbl="alignAcc1" presStyleIdx="1" presStyleCnt="2">
        <dgm:presLayoutVars>
          <dgm:chMax val="1"/>
          <dgm:bulletEnabled val="1"/>
        </dgm:presLayoutVars>
      </dgm:prSet>
      <dgm:spPr/>
    </dgm:pt>
    <dgm:pt modelId="{949E0547-9C74-4F0D-B8D8-2AF989700F46}" type="pres">
      <dgm:prSet presAssocID="{4F04E016-879B-460C-8C25-0835E8D2AF85}" presName="rect1ChTx" presStyleLbl="alignAcc1" presStyleIdx="1" presStyleCnt="2" custScaleX="141244" custScaleY="107129" custLinFactNeighborX="-21274" custLinFactNeighborY="4846">
        <dgm:presLayoutVars>
          <dgm:bulletEnabled val="1"/>
        </dgm:presLayoutVars>
      </dgm:prSet>
      <dgm:spPr/>
    </dgm:pt>
    <dgm:pt modelId="{41CE6528-51E8-49A3-8307-93165DD53626}" type="pres">
      <dgm:prSet presAssocID="{D249C9A6-155E-4D07-9C30-6FBBE24CA443}" presName="rect2ParTx" presStyleLbl="alignAcc1" presStyleIdx="1" presStyleCnt="2">
        <dgm:presLayoutVars>
          <dgm:chMax val="1"/>
          <dgm:bulletEnabled val="1"/>
        </dgm:presLayoutVars>
      </dgm:prSet>
      <dgm:spPr/>
    </dgm:pt>
    <dgm:pt modelId="{4F325AE3-F398-4197-AAE6-CD5F54CBFC23}" type="pres">
      <dgm:prSet presAssocID="{D249C9A6-155E-4D07-9C30-6FBBE24CA443}" presName="rect2ChTx" presStyleLbl="alignAcc1" presStyleIdx="1" presStyleCnt="2" custScaleY="100000" custLinFactNeighborX="1350" custLinFactNeighborY="2693">
        <dgm:presLayoutVars>
          <dgm:bulletEnabled val="1"/>
        </dgm:presLayoutVars>
      </dgm:prSet>
      <dgm:spPr/>
    </dgm:pt>
  </dgm:ptLst>
  <dgm:cxnLst>
    <dgm:cxn modelId="{0D7C0030-89D7-4CF2-B716-FB3E1363ED8E}" srcId="{4F04E016-879B-460C-8C25-0835E8D2AF85}" destId="{3F1FEBBA-C0C7-4307-A60C-5DA71F9FD89B}" srcOrd="4" destOrd="0" parTransId="{EAA50B10-4AA9-40AA-AF91-2E42DC31F2D0}" sibTransId="{1D20DC76-A811-46F2-B285-A8F84430E3A9}"/>
    <dgm:cxn modelId="{26E7173C-8392-4FB5-8B52-266C5072EBAF}" srcId="{4F04E016-879B-460C-8C25-0835E8D2AF85}" destId="{D5087B68-CF79-4ABF-85D7-8D77313DE658}" srcOrd="0" destOrd="0" parTransId="{9BC73202-BA98-4FC6-8B32-DE6FFB778146}" sibTransId="{260540A1-7EC3-4B52-9AB4-A635DC46DD6C}"/>
    <dgm:cxn modelId="{F5A00C3D-6B68-4CB9-8685-3D21B273B236}" type="presOf" srcId="{D249C9A6-155E-4D07-9C30-6FBBE24CA443}" destId="{41CE6528-51E8-49A3-8307-93165DD53626}" srcOrd="1" destOrd="0" presId="urn:microsoft.com/office/officeart/2005/8/layout/target3"/>
    <dgm:cxn modelId="{24F33047-088C-4ED2-A89A-4A0482E25589}" srcId="{4F04E016-879B-460C-8C25-0835E8D2AF85}" destId="{4317E087-0D81-4554-B1D5-90E15C482245}" srcOrd="1" destOrd="0" parTransId="{02A8E345-79F5-46C1-B016-F6F7C6ED1228}" sibTransId="{E6E3BC12-9BA0-456D-8E71-6E922A71992A}"/>
    <dgm:cxn modelId="{D4D06673-F942-46E0-9472-05048F334BEA}" srcId="{D249C9A6-155E-4D07-9C30-6FBBE24CA443}" destId="{FB7F1270-ACB3-46B8-919F-51A36BA772E2}" srcOrd="1" destOrd="0" parTransId="{270F9348-AC6A-4247-B79A-D1B8D1B088A9}" sibTransId="{4F5198F2-F59E-4738-9F2E-212C86FF4D46}"/>
    <dgm:cxn modelId="{1F38FD82-04ED-4EA3-8EE5-E1395E1118CD}" type="presOf" srcId="{9665BB44-49F7-4FFD-BA92-DF0119DE0F6A}" destId="{83B5468D-8DED-47D7-BF12-C29F2FF5CCFA}" srcOrd="0" destOrd="0" presId="urn:microsoft.com/office/officeart/2005/8/layout/target3"/>
    <dgm:cxn modelId="{E22F9E9A-E830-40A4-9207-7BB69E2147E1}" srcId="{9665BB44-49F7-4FFD-BA92-DF0119DE0F6A}" destId="{4F04E016-879B-460C-8C25-0835E8D2AF85}" srcOrd="0" destOrd="0" parTransId="{A56D9874-8513-4A01-8869-A0EE18BF2CAD}" sibTransId="{1207705C-AA5E-4989-8194-C2AE71CFA260}"/>
    <dgm:cxn modelId="{08D2A8AC-742C-4946-AE67-B5175DB39D2B}" type="presOf" srcId="{FB7F1270-ACB3-46B8-919F-51A36BA772E2}" destId="{4F325AE3-F398-4197-AAE6-CD5F54CBFC23}" srcOrd="0" destOrd="1" presId="urn:microsoft.com/office/officeart/2005/8/layout/target3"/>
    <dgm:cxn modelId="{4B964CAD-0CC4-43B2-9574-71832396E975}" srcId="{D249C9A6-155E-4D07-9C30-6FBBE24CA443}" destId="{E557AEB3-767F-4FC3-A2CB-C1610076323B}" srcOrd="0" destOrd="0" parTransId="{426FD82D-D836-4349-9DEA-924719CAC222}" sibTransId="{2F4C0107-AFB0-49F9-9AD9-DAD971A9565A}"/>
    <dgm:cxn modelId="{1ED9A1AF-941F-4EEE-A82D-AAAC34A02237}" srcId="{9665BB44-49F7-4FFD-BA92-DF0119DE0F6A}" destId="{D249C9A6-155E-4D07-9C30-6FBBE24CA443}" srcOrd="1" destOrd="0" parTransId="{1B7C6A95-6D1B-4322-A0FE-BE3A5464B6B8}" sibTransId="{F92E50D4-3F58-43E5-9866-685F047C522C}"/>
    <dgm:cxn modelId="{E1C4DCB4-D5F6-4B81-992C-DC89E8F7C3D4}" type="presOf" srcId="{4F04E016-879B-460C-8C25-0835E8D2AF85}" destId="{C931FE41-075E-4642-BC99-67060BF5775A}" srcOrd="1" destOrd="0" presId="urn:microsoft.com/office/officeart/2005/8/layout/target3"/>
    <dgm:cxn modelId="{F18B29B5-49AC-4A80-8EED-5C0865082EBE}" type="presOf" srcId="{4317E087-0D81-4554-B1D5-90E15C482245}" destId="{949E0547-9C74-4F0D-B8D8-2AF989700F46}" srcOrd="0" destOrd="1" presId="urn:microsoft.com/office/officeart/2005/8/layout/target3"/>
    <dgm:cxn modelId="{5D8F89B5-97EC-48DE-A457-1E0ED4F932B6}" type="presOf" srcId="{E557AEB3-767F-4FC3-A2CB-C1610076323B}" destId="{4F325AE3-F398-4197-AAE6-CD5F54CBFC23}" srcOrd="0" destOrd="0" presId="urn:microsoft.com/office/officeart/2005/8/layout/target3"/>
    <dgm:cxn modelId="{752204BA-FD8E-48F3-99A2-C7406EDFD4AA}" type="presOf" srcId="{4F04E016-879B-460C-8C25-0835E8D2AF85}" destId="{746CC12D-FF9C-415F-95AA-7E35D82DC5E5}" srcOrd="0" destOrd="0" presId="urn:microsoft.com/office/officeart/2005/8/layout/target3"/>
    <dgm:cxn modelId="{BFC452BC-D4D9-4C23-AC1E-B516A8268204}" type="presOf" srcId="{D5087B68-CF79-4ABF-85D7-8D77313DE658}" destId="{949E0547-9C74-4F0D-B8D8-2AF989700F46}" srcOrd="0" destOrd="0" presId="urn:microsoft.com/office/officeart/2005/8/layout/target3"/>
    <dgm:cxn modelId="{2B4AACBF-3408-41F1-9BD6-FBBDE4548FEA}" type="presOf" srcId="{3F1FEBBA-C0C7-4307-A60C-5DA71F9FD89B}" destId="{949E0547-9C74-4F0D-B8D8-2AF989700F46}" srcOrd="0" destOrd="4" presId="urn:microsoft.com/office/officeart/2005/8/layout/target3"/>
    <dgm:cxn modelId="{14CCF0BF-D055-435F-923D-2B91B33E4EC1}" srcId="{4F04E016-879B-460C-8C25-0835E8D2AF85}" destId="{7AB31B44-4E77-4E44-BE32-689F9544A317}" srcOrd="3" destOrd="0" parTransId="{A27ACF09-AD95-414B-B5A7-2D87E665466C}" sibTransId="{2AE037B3-58E8-4432-B317-EDFD10F1B37A}"/>
    <dgm:cxn modelId="{A6FB5FDB-D352-424F-AAB4-015193DE28B7}" type="presOf" srcId="{D249C9A6-155E-4D07-9C30-6FBBE24CA443}" destId="{4B403260-3F77-4C95-AB31-882876849B98}" srcOrd="0" destOrd="0" presId="urn:microsoft.com/office/officeart/2005/8/layout/target3"/>
    <dgm:cxn modelId="{2E588CDC-8C82-4765-8067-B2748474C63C}" type="presOf" srcId="{36DB1B30-0D28-43FF-BBEB-35FEDB538E8E}" destId="{4F325AE3-F398-4197-AAE6-CD5F54CBFC23}" srcOrd="0" destOrd="2" presId="urn:microsoft.com/office/officeart/2005/8/layout/target3"/>
    <dgm:cxn modelId="{67E89DEE-0252-40B6-AF11-5703483800F7}" srcId="{D249C9A6-155E-4D07-9C30-6FBBE24CA443}" destId="{36DB1B30-0D28-43FF-BBEB-35FEDB538E8E}" srcOrd="2" destOrd="0" parTransId="{3CC118AE-C0AB-42A7-94C7-7A2098C3B7D9}" sibTransId="{F5C5DEBD-0D3D-4E08-8D57-EE38DDB34804}"/>
    <dgm:cxn modelId="{2EEE5EF0-AD40-4832-8974-2891D871FC68}" srcId="{4F04E016-879B-460C-8C25-0835E8D2AF85}" destId="{04FD89D6-2C39-4E20-AD58-34106AABBF94}" srcOrd="2" destOrd="0" parTransId="{3D716132-8448-4CE9-8C9B-D0CA83F1E005}" sibTransId="{A9172785-3878-48D8-A483-036F4A7FA38B}"/>
    <dgm:cxn modelId="{974230FE-9D11-47A0-BDB0-AD707FC6B072}" type="presOf" srcId="{04FD89D6-2C39-4E20-AD58-34106AABBF94}" destId="{949E0547-9C74-4F0D-B8D8-2AF989700F46}" srcOrd="0" destOrd="2" presId="urn:microsoft.com/office/officeart/2005/8/layout/target3"/>
    <dgm:cxn modelId="{6E7D5FFF-519A-4679-B4C2-E9CD8402458E}" type="presOf" srcId="{7AB31B44-4E77-4E44-BE32-689F9544A317}" destId="{949E0547-9C74-4F0D-B8D8-2AF989700F46}" srcOrd="0" destOrd="3" presId="urn:microsoft.com/office/officeart/2005/8/layout/target3"/>
    <dgm:cxn modelId="{B43184D5-0311-4790-940C-0102F9D30C91}" type="presParOf" srcId="{83B5468D-8DED-47D7-BF12-C29F2FF5CCFA}" destId="{422A3FE2-83FD-461A-8095-A27924C416BB}" srcOrd="0" destOrd="0" presId="urn:microsoft.com/office/officeart/2005/8/layout/target3"/>
    <dgm:cxn modelId="{D2500413-8D2F-4769-BED0-750561FBAE48}" type="presParOf" srcId="{83B5468D-8DED-47D7-BF12-C29F2FF5CCFA}" destId="{57F17893-C4DC-4F04-9737-3B05E13A77AD}" srcOrd="1" destOrd="0" presId="urn:microsoft.com/office/officeart/2005/8/layout/target3"/>
    <dgm:cxn modelId="{613834A7-9B4E-412E-B005-449861C69742}" type="presParOf" srcId="{83B5468D-8DED-47D7-BF12-C29F2FF5CCFA}" destId="{746CC12D-FF9C-415F-95AA-7E35D82DC5E5}" srcOrd="2" destOrd="0" presId="urn:microsoft.com/office/officeart/2005/8/layout/target3"/>
    <dgm:cxn modelId="{335C0DC8-CACA-4CBE-B92A-5801F37D7F79}" type="presParOf" srcId="{83B5468D-8DED-47D7-BF12-C29F2FF5CCFA}" destId="{61D16996-E4EB-4013-A5A8-7680A555918C}" srcOrd="3" destOrd="0" presId="urn:microsoft.com/office/officeart/2005/8/layout/target3"/>
    <dgm:cxn modelId="{BEDF31F5-0C48-489C-AC32-26476C30216D}" type="presParOf" srcId="{83B5468D-8DED-47D7-BF12-C29F2FF5CCFA}" destId="{2066A7DE-E057-43C5-888D-19DA55E98E1F}" srcOrd="4" destOrd="0" presId="urn:microsoft.com/office/officeart/2005/8/layout/target3"/>
    <dgm:cxn modelId="{34B857E9-6AB4-4360-94F0-C898D7BC473E}" type="presParOf" srcId="{83B5468D-8DED-47D7-BF12-C29F2FF5CCFA}" destId="{4B403260-3F77-4C95-AB31-882876849B98}" srcOrd="5" destOrd="0" presId="urn:microsoft.com/office/officeart/2005/8/layout/target3"/>
    <dgm:cxn modelId="{F7A914EB-1B79-4F02-87C0-6EEDF6D9DDEB}" type="presParOf" srcId="{83B5468D-8DED-47D7-BF12-C29F2FF5CCFA}" destId="{C931FE41-075E-4642-BC99-67060BF5775A}" srcOrd="6" destOrd="0" presId="urn:microsoft.com/office/officeart/2005/8/layout/target3"/>
    <dgm:cxn modelId="{4F38D031-DF65-4942-8AF9-D3998C9D1AA5}" type="presParOf" srcId="{83B5468D-8DED-47D7-BF12-C29F2FF5CCFA}" destId="{949E0547-9C74-4F0D-B8D8-2AF989700F46}" srcOrd="7" destOrd="0" presId="urn:microsoft.com/office/officeart/2005/8/layout/target3"/>
    <dgm:cxn modelId="{06AADD06-D590-4C5E-A9FA-434B392BADE8}" type="presParOf" srcId="{83B5468D-8DED-47D7-BF12-C29F2FF5CCFA}" destId="{41CE6528-51E8-49A3-8307-93165DD53626}" srcOrd="8" destOrd="0" presId="urn:microsoft.com/office/officeart/2005/8/layout/target3"/>
    <dgm:cxn modelId="{8EF7A228-A4A0-4811-BEE3-C4E1FAE30AEF}" type="presParOf" srcId="{83B5468D-8DED-47D7-BF12-C29F2FF5CCFA}" destId="{4F325AE3-F398-4197-AAE6-CD5F54CBFC23}"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276D4-910D-4ADA-9868-9578D57456FD}" type="doc">
      <dgm:prSet loTypeId="urn:microsoft.com/office/officeart/2009/layout/CircleArrowProcess" loCatId="cycle" qsTypeId="urn:microsoft.com/office/officeart/2005/8/quickstyle/simple3" qsCatId="simple" csTypeId="urn:microsoft.com/office/officeart/2005/8/colors/accent3_3" csCatId="accent3" phldr="1"/>
      <dgm:spPr/>
      <dgm:t>
        <a:bodyPr/>
        <a:lstStyle/>
        <a:p>
          <a:endParaRPr lang="lv-LV"/>
        </a:p>
      </dgm:t>
    </dgm:pt>
    <dgm:pt modelId="{2A18F450-5382-418D-AE22-EEFE5EFDBB85}">
      <dgm:prSet phldrT="[Text]" custT="1"/>
      <dgm:spPr/>
      <dgm:t>
        <a:bodyPr/>
        <a:lstStyle/>
        <a:p>
          <a:r>
            <a:rPr lang="lv-LV" sz="1800" kern="1200" dirty="0">
              <a:latin typeface="Calibri" panose="020F0502020204030204" pitchFamily="34" charset="0"/>
              <a:cs typeface="Calibri" panose="020F0502020204030204" pitchFamily="34" charset="0"/>
            </a:rPr>
            <a:t>Izpratne par demogrāfijas procesiem </a:t>
          </a:r>
          <a:r>
            <a:rPr lang="lv-LV" sz="1800" b="0" i="0" kern="1200" dirty="0">
              <a:effectLst/>
              <a:latin typeface="Calibri" panose="020F0502020204030204" pitchFamily="34" charset="0"/>
              <a:cs typeface="Calibri" panose="020F0502020204030204" pitchFamily="34" charset="0"/>
            </a:rPr>
            <a:t>sniedz būtisku informāciju par sabiedrību, tās attīstību un nākotnes tendencēm (</a:t>
          </a:r>
          <a:r>
            <a:rPr lang="lv-LV" sz="1800" b="0" i="0" kern="1200" dirty="0">
              <a:effectLst/>
              <a:latin typeface="Calibri" panose="020F0502020204030204" pitchFamily="34" charset="0"/>
              <a:cs typeface="Calibri" panose="020F0502020204030204" pitchFamily="34" charset="0"/>
              <a:hlinkClick xmlns:r="http://schemas.openxmlformats.org/officeDocument/2006/relationships" r:id="rId1"/>
            </a:rPr>
            <a:t>EM</a:t>
          </a:r>
          <a:r>
            <a:rPr lang="lv-LV" sz="1800" b="0" i="0" kern="1200" dirty="0">
              <a:effectLst/>
              <a:latin typeface="Calibri" panose="020F0502020204030204" pitchFamily="34" charset="0"/>
              <a:cs typeface="Calibri" panose="020F0502020204030204" pitchFamily="34" charset="0"/>
            </a:rPr>
            <a:t>) </a:t>
          </a:r>
          <a:endParaRPr lang="lv-LV" sz="1800" kern="1200" dirty="0">
            <a:latin typeface="Calibri" panose="020F0502020204030204" pitchFamily="34" charset="0"/>
            <a:cs typeface="Calibri" panose="020F0502020204030204" pitchFamily="34" charset="0"/>
          </a:endParaRPr>
        </a:p>
      </dgm:t>
    </dgm:pt>
    <dgm:pt modelId="{AE874D25-D943-4123-81F9-36CFAD6FE032}" type="parTrans" cxnId="{BABF051C-AE1D-4924-962C-65FADA8471F6}">
      <dgm:prSet/>
      <dgm:spPr/>
      <dgm:t>
        <a:bodyPr/>
        <a:lstStyle/>
        <a:p>
          <a:endParaRPr lang="lv-LV"/>
        </a:p>
      </dgm:t>
    </dgm:pt>
    <dgm:pt modelId="{A16C1BE8-EA24-4993-BDBE-FAE461C5D631}" type="sibTrans" cxnId="{BABF051C-AE1D-4924-962C-65FADA8471F6}">
      <dgm:prSet/>
      <dgm:spPr/>
      <dgm:t>
        <a:bodyPr/>
        <a:lstStyle/>
        <a:p>
          <a:endParaRPr lang="lv-LV"/>
        </a:p>
      </dgm:t>
    </dgm:pt>
    <dgm:pt modelId="{64734DA4-4AB5-4DE3-BECA-2ADDE041ECBB}">
      <dgm:prSet custT="1"/>
      <dgm:spPr/>
      <dgm:t>
        <a:bodyPr/>
        <a:lstStyle/>
        <a:p>
          <a:r>
            <a:rPr lang="lv-LV" sz="1800" kern="1200" dirty="0">
              <a:latin typeface="Calibri" panose="020F0502020204030204" pitchFamily="34" charset="0"/>
              <a:cs typeface="Calibri" panose="020F0502020204030204" pitchFamily="34" charset="0"/>
            </a:rPr>
            <a:t>Ir efektīvas valsts attīstības </a:t>
          </a:r>
          <a:r>
            <a:rPr lang="lv-LV" sz="1800" b="0" i="0" kern="1200" dirty="0">
              <a:effectLst/>
              <a:latin typeface="Calibri" panose="020F0502020204030204" pitchFamily="34" charset="0"/>
              <a:cs typeface="Calibri" panose="020F0502020204030204" pitchFamily="34" charset="0"/>
            </a:rPr>
            <a:t>plānošanas pamatā, jo sniedz informāciju par esošajiem cilvēkresursiem, to struktūru un attīstību</a:t>
          </a:r>
          <a:endParaRPr lang="lv-LV" sz="1800" kern="1200" dirty="0">
            <a:latin typeface="Calibri" panose="020F0502020204030204" pitchFamily="34" charset="0"/>
            <a:cs typeface="Calibri" panose="020F0502020204030204" pitchFamily="34" charset="0"/>
          </a:endParaRPr>
        </a:p>
      </dgm:t>
    </dgm:pt>
    <dgm:pt modelId="{D73584D2-7C4D-4A5C-AEC5-410A0CB2D4B4}" type="parTrans" cxnId="{60B10CCD-3DF6-4158-95E5-CA68E2FC63C8}">
      <dgm:prSet/>
      <dgm:spPr/>
      <dgm:t>
        <a:bodyPr/>
        <a:lstStyle/>
        <a:p>
          <a:endParaRPr lang="lv-LV"/>
        </a:p>
      </dgm:t>
    </dgm:pt>
    <dgm:pt modelId="{60E15BE9-422D-48A5-93D7-E4A76A7F44AA}" type="sibTrans" cxnId="{60B10CCD-3DF6-4158-95E5-CA68E2FC63C8}">
      <dgm:prSet/>
      <dgm:spPr/>
      <dgm:t>
        <a:bodyPr/>
        <a:lstStyle/>
        <a:p>
          <a:endParaRPr lang="lv-LV"/>
        </a:p>
      </dgm:t>
    </dgm:pt>
    <dgm:pt modelId="{D5436381-0443-4DFC-A38D-2D787253B62F}">
      <dgm:prSet custT="1"/>
      <dgm:spPr/>
      <dgm:t>
        <a:bodyPr/>
        <a:lstStyle/>
        <a:p>
          <a:r>
            <a:rPr lang="lv-LV" sz="1800" b="0" i="0" dirty="0">
              <a:effectLst/>
              <a:latin typeface="Calibri" panose="020F0502020204030204" pitchFamily="34" charset="0"/>
              <a:cs typeface="Calibri" panose="020F0502020204030204" pitchFamily="34" charset="0"/>
            </a:rPr>
            <a:t>Īpaši svarīgi Latvijai – valstij ar </a:t>
          </a:r>
          <a:r>
            <a:rPr lang="lv-LV" sz="1800" b="1" i="0" dirty="0">
              <a:effectLst/>
              <a:latin typeface="Calibri" panose="020F0502020204030204" pitchFamily="34" charset="0"/>
              <a:cs typeface="Calibri" panose="020F0502020204030204" pitchFamily="34" charset="0"/>
            </a:rPr>
            <a:t>nelielu iedzīvotāju skaitu</a:t>
          </a:r>
          <a:r>
            <a:rPr lang="lv-LV" sz="1800" b="0" i="0" dirty="0">
              <a:effectLst/>
              <a:latin typeface="Calibri" panose="020F0502020204030204" pitchFamily="34" charset="0"/>
              <a:cs typeface="Calibri" panose="020F0502020204030204" pitchFamily="34" charset="0"/>
            </a:rPr>
            <a:t>, </a:t>
          </a:r>
          <a:r>
            <a:rPr lang="lv-LV" sz="1800" b="1" i="0" dirty="0">
              <a:effectLst/>
              <a:latin typeface="Calibri" panose="020F0502020204030204" pitchFamily="34" charset="0"/>
              <a:cs typeface="Calibri" panose="020F0502020204030204" pitchFamily="34" charset="0"/>
            </a:rPr>
            <a:t>specifisku</a:t>
          </a:r>
          <a:r>
            <a:rPr lang="lv-LV" sz="1800" b="0" i="0" dirty="0">
              <a:effectLst/>
              <a:latin typeface="Calibri" panose="020F0502020204030204" pitchFamily="34" charset="0"/>
              <a:cs typeface="Calibri" panose="020F0502020204030204" pitchFamily="34" charset="0"/>
            </a:rPr>
            <a:t> struktūru un ierobežotiem finanšu resursiem, kuru tērēšana jāplāno </a:t>
          </a:r>
          <a:r>
            <a:rPr lang="lv-LV" sz="1800" b="1" i="0" dirty="0">
              <a:effectLst/>
              <a:latin typeface="Calibri" panose="020F0502020204030204" pitchFamily="34" charset="0"/>
              <a:cs typeface="Calibri" panose="020F0502020204030204" pitchFamily="34" charset="0"/>
            </a:rPr>
            <a:t>efektīvi un mērķēti</a:t>
          </a:r>
          <a:endParaRPr lang="lv-LV" sz="1800" b="1" dirty="0">
            <a:latin typeface="Calibri" panose="020F0502020204030204" pitchFamily="34" charset="0"/>
            <a:cs typeface="Calibri" panose="020F0502020204030204" pitchFamily="34" charset="0"/>
          </a:endParaRPr>
        </a:p>
      </dgm:t>
    </dgm:pt>
    <dgm:pt modelId="{9F7700E9-E7D5-4E12-8AE9-947FDCC6B501}" type="parTrans" cxnId="{5A1A9DF0-A8CF-4597-8279-B09390452EC7}">
      <dgm:prSet/>
      <dgm:spPr/>
      <dgm:t>
        <a:bodyPr/>
        <a:lstStyle/>
        <a:p>
          <a:endParaRPr lang="lv-LV"/>
        </a:p>
      </dgm:t>
    </dgm:pt>
    <dgm:pt modelId="{03259949-7A37-4596-BD53-2F30D93D73AE}" type="sibTrans" cxnId="{5A1A9DF0-A8CF-4597-8279-B09390452EC7}">
      <dgm:prSet/>
      <dgm:spPr/>
      <dgm:t>
        <a:bodyPr/>
        <a:lstStyle/>
        <a:p>
          <a:endParaRPr lang="lv-LV"/>
        </a:p>
      </dgm:t>
    </dgm:pt>
    <dgm:pt modelId="{5609FB5F-9022-49CB-A688-332E5B8B964C}">
      <dgm:prSet custT="1"/>
      <dgm:spPr/>
      <dgm:t>
        <a:bodyPr/>
        <a:lstStyle/>
        <a:p>
          <a:r>
            <a:rPr lang="lv-LV" sz="1800" b="0" i="0" kern="1200" dirty="0">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Globālā tendence sasaistīt </a:t>
          </a:r>
          <a:r>
            <a:rPr lang="lv-LV" sz="1800" b="0" i="0" kern="1200" dirty="0" err="1">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cilvēkkapitāla</a:t>
          </a:r>
          <a:r>
            <a:rPr lang="lv-LV" sz="1800" b="0" i="0" kern="1200" dirty="0">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  (izglītība, darbaspēka līdzdalība) vadību ar demogrāfiskiem faktoriem (dzimstību, mirstību, migrāciju) – ilgtermiņa attīstībai </a:t>
          </a:r>
          <a:endParaRPr lang="lv-LV" sz="1800" kern="1200" dirty="0">
            <a:latin typeface="Calibri" panose="020F0502020204030204" pitchFamily="34" charset="0"/>
            <a:cs typeface="Calibri" panose="020F0502020204030204" pitchFamily="34" charset="0"/>
          </a:endParaRPr>
        </a:p>
      </dgm:t>
    </dgm:pt>
    <dgm:pt modelId="{433653FC-9F34-4E58-BBC6-2EBE20B9D959}" type="parTrans" cxnId="{04EA96F4-E37F-4ECF-9A2B-A132415C3F93}">
      <dgm:prSet/>
      <dgm:spPr/>
      <dgm:t>
        <a:bodyPr/>
        <a:lstStyle/>
        <a:p>
          <a:endParaRPr lang="lv-LV"/>
        </a:p>
      </dgm:t>
    </dgm:pt>
    <dgm:pt modelId="{4E958256-D417-4A15-A56E-9D7D6F3ECA89}" type="sibTrans" cxnId="{04EA96F4-E37F-4ECF-9A2B-A132415C3F93}">
      <dgm:prSet/>
      <dgm:spPr/>
      <dgm:t>
        <a:bodyPr/>
        <a:lstStyle/>
        <a:p>
          <a:endParaRPr lang="lv-LV"/>
        </a:p>
      </dgm:t>
    </dgm:pt>
    <dgm:pt modelId="{AB58233C-753E-4D1D-A657-A3F60B01651A}">
      <dgm:prSet phldrT="[Text]" custT="1"/>
      <dgm:spPr/>
      <dgm:t>
        <a:bodyPr/>
        <a:lstStyle/>
        <a:p>
          <a:endParaRPr lang="lv-LV" sz="1800" kern="1200" dirty="0">
            <a:latin typeface="Calibri" panose="020F0502020204030204" pitchFamily="34" charset="0"/>
            <a:cs typeface="Calibri" panose="020F0502020204030204" pitchFamily="34" charset="0"/>
          </a:endParaRPr>
        </a:p>
      </dgm:t>
    </dgm:pt>
    <dgm:pt modelId="{34AAF7D6-1E09-4A78-8E92-8D4A3AF21AF0}" type="parTrans" cxnId="{83A7767E-694C-45C0-928E-A96CFB6ED58A}">
      <dgm:prSet/>
      <dgm:spPr/>
      <dgm:t>
        <a:bodyPr/>
        <a:lstStyle/>
        <a:p>
          <a:endParaRPr lang="lv-LV"/>
        </a:p>
      </dgm:t>
    </dgm:pt>
    <dgm:pt modelId="{2A1F89DA-5AFF-4310-86BF-37DD8763D329}" type="sibTrans" cxnId="{83A7767E-694C-45C0-928E-A96CFB6ED58A}">
      <dgm:prSet/>
      <dgm:spPr/>
      <dgm:t>
        <a:bodyPr/>
        <a:lstStyle/>
        <a:p>
          <a:endParaRPr lang="lv-LV"/>
        </a:p>
      </dgm:t>
    </dgm:pt>
    <dgm:pt modelId="{2EA61E9E-8ADA-4B93-A1B3-2CC4B4EA2104}">
      <dgm:prSet custT="1"/>
      <dgm:spPr/>
      <dgm:t>
        <a:bodyPr/>
        <a:lstStyle/>
        <a:p>
          <a:endParaRPr lang="lv-LV" sz="1800" kern="1200" dirty="0">
            <a:latin typeface="Calibri" panose="020F0502020204030204" pitchFamily="34" charset="0"/>
            <a:cs typeface="Calibri" panose="020F0502020204030204" pitchFamily="34" charset="0"/>
          </a:endParaRPr>
        </a:p>
      </dgm:t>
    </dgm:pt>
    <dgm:pt modelId="{E6F20AA6-D81E-4B30-B809-BF910C8746BC}" type="parTrans" cxnId="{3F9E6B22-8B8B-4019-B1CD-DE27350FABE4}">
      <dgm:prSet/>
      <dgm:spPr/>
      <dgm:t>
        <a:bodyPr/>
        <a:lstStyle/>
        <a:p>
          <a:endParaRPr lang="lv-LV"/>
        </a:p>
      </dgm:t>
    </dgm:pt>
    <dgm:pt modelId="{E2CF16A7-01A1-4F9E-BE50-7D0FFC804B9B}" type="sibTrans" cxnId="{3F9E6B22-8B8B-4019-B1CD-DE27350FABE4}">
      <dgm:prSet/>
      <dgm:spPr/>
      <dgm:t>
        <a:bodyPr/>
        <a:lstStyle/>
        <a:p>
          <a:endParaRPr lang="lv-LV"/>
        </a:p>
      </dgm:t>
    </dgm:pt>
    <dgm:pt modelId="{363F1C3A-386E-4DD8-AF9B-86EEF92D4989}">
      <dgm:prSet custT="1"/>
      <dgm:spPr/>
      <dgm:t>
        <a:bodyPr/>
        <a:lstStyle/>
        <a:p>
          <a:r>
            <a:rPr lang="lv-LV" sz="18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Demogrāfija palīdz saprast un adekvāti reaģēt uz sabiedrībā notiekošajiem procesiem, dinamiku, tās vajadzībām, nodrošinot ilgtspējīgu un efektīvu sabiedrības attīstību</a:t>
          </a:r>
        </a:p>
      </dgm:t>
    </dgm:pt>
    <dgm:pt modelId="{526BA2B1-2E52-48B0-9FA8-06F5EA289C73}" type="parTrans" cxnId="{375BCC08-2C6E-4DE5-B49F-AFBF8D22FF86}">
      <dgm:prSet/>
      <dgm:spPr/>
      <dgm:t>
        <a:bodyPr/>
        <a:lstStyle/>
        <a:p>
          <a:endParaRPr lang="lv-LV"/>
        </a:p>
      </dgm:t>
    </dgm:pt>
    <dgm:pt modelId="{2110F61A-3055-4D1B-B866-2A07B25C0195}" type="sibTrans" cxnId="{375BCC08-2C6E-4DE5-B49F-AFBF8D22FF86}">
      <dgm:prSet/>
      <dgm:spPr/>
      <dgm:t>
        <a:bodyPr/>
        <a:lstStyle/>
        <a:p>
          <a:endParaRPr lang="lv-LV"/>
        </a:p>
      </dgm:t>
    </dgm:pt>
    <dgm:pt modelId="{048923FA-B761-4454-93CD-8B6F5CEE4D71}">
      <dgm:prSet custT="1"/>
      <dgm:spPr/>
      <dgm:t>
        <a:bodyPr/>
        <a:lstStyle/>
        <a:p>
          <a:endParaRPr lang="lv-LV" sz="1800" kern="1200" dirty="0">
            <a:latin typeface="Calibri" panose="020F0502020204030204" pitchFamily="34" charset="0"/>
            <a:cs typeface="Calibri" panose="020F0502020204030204" pitchFamily="34" charset="0"/>
          </a:endParaRPr>
        </a:p>
      </dgm:t>
    </dgm:pt>
    <dgm:pt modelId="{F339BA80-3955-4C85-B35B-49954EA1855A}" type="parTrans" cxnId="{69CEDC57-8582-440E-B3B8-EE34A093E220}">
      <dgm:prSet/>
      <dgm:spPr/>
      <dgm:t>
        <a:bodyPr/>
        <a:lstStyle/>
        <a:p>
          <a:endParaRPr lang="lv-LV"/>
        </a:p>
      </dgm:t>
    </dgm:pt>
    <dgm:pt modelId="{607F270C-F3AD-48A6-BE33-FACE5C7FBE72}" type="sibTrans" cxnId="{69CEDC57-8582-440E-B3B8-EE34A093E220}">
      <dgm:prSet/>
      <dgm:spPr/>
      <dgm:t>
        <a:bodyPr/>
        <a:lstStyle/>
        <a:p>
          <a:endParaRPr lang="lv-LV"/>
        </a:p>
      </dgm:t>
    </dgm:pt>
    <dgm:pt modelId="{E86F303A-F975-47E1-AB59-4D30F7F127B3}" type="pres">
      <dgm:prSet presAssocID="{734276D4-910D-4ADA-9868-9578D57456FD}" presName="Name0" presStyleCnt="0">
        <dgm:presLayoutVars>
          <dgm:chMax val="7"/>
          <dgm:chPref val="7"/>
          <dgm:dir/>
          <dgm:animLvl val="lvl"/>
        </dgm:presLayoutVars>
      </dgm:prSet>
      <dgm:spPr/>
    </dgm:pt>
    <dgm:pt modelId="{89C46790-3EAC-4732-97F7-4833EA1D0D7A}" type="pres">
      <dgm:prSet presAssocID="{D5436381-0443-4DFC-A38D-2D787253B62F}" presName="Accent1" presStyleCnt="0"/>
      <dgm:spPr/>
    </dgm:pt>
    <dgm:pt modelId="{1F3D716C-12D1-49E5-A1C2-B4F1DE560C8F}" type="pres">
      <dgm:prSet presAssocID="{D5436381-0443-4DFC-A38D-2D787253B62F}" presName="Accent" presStyleLbl="node1" presStyleIdx="0" presStyleCnt="1"/>
      <dgm:spPr>
        <a:solidFill>
          <a:schemeClr val="tx2">
            <a:lumMod val="20000"/>
            <a:lumOff val="80000"/>
          </a:schemeClr>
        </a:solidFill>
      </dgm:spPr>
    </dgm:pt>
    <dgm:pt modelId="{1872C26C-2B2E-4B01-BE84-DA6772E961B6}" type="pres">
      <dgm:prSet presAssocID="{D5436381-0443-4DFC-A38D-2D787253B62F}" presName="Child1" presStyleLbl="revTx" presStyleIdx="0" presStyleCnt="2" custScaleX="153850" custLinFactNeighborX="19238" custLinFactNeighborY="462">
        <dgm:presLayoutVars>
          <dgm:chMax val="0"/>
          <dgm:chPref val="0"/>
          <dgm:bulletEnabled val="1"/>
        </dgm:presLayoutVars>
      </dgm:prSet>
      <dgm:spPr/>
    </dgm:pt>
    <dgm:pt modelId="{C173D05C-7AEF-4722-8340-A96F7B074B29}" type="pres">
      <dgm:prSet presAssocID="{D5436381-0443-4DFC-A38D-2D787253B62F}" presName="Parent1" presStyleLbl="revTx" presStyleIdx="1" presStyleCnt="2" custScaleX="85023" custScaleY="145082">
        <dgm:presLayoutVars>
          <dgm:chMax val="1"/>
          <dgm:chPref val="1"/>
          <dgm:bulletEnabled val="1"/>
        </dgm:presLayoutVars>
      </dgm:prSet>
      <dgm:spPr/>
    </dgm:pt>
  </dgm:ptLst>
  <dgm:cxnLst>
    <dgm:cxn modelId="{375BCC08-2C6E-4DE5-B49F-AFBF8D22FF86}" srcId="{D5436381-0443-4DFC-A38D-2D787253B62F}" destId="{363F1C3A-386E-4DD8-AF9B-86EEF92D4989}" srcOrd="6" destOrd="0" parTransId="{526BA2B1-2E52-48B0-9FA8-06F5EA289C73}" sibTransId="{2110F61A-3055-4D1B-B866-2A07B25C0195}"/>
    <dgm:cxn modelId="{DA820C12-F4BB-412B-918C-45FB8220FFB6}" type="presOf" srcId="{5609FB5F-9022-49CB-A688-332E5B8B964C}" destId="{1872C26C-2B2E-4B01-BE84-DA6772E961B6}" srcOrd="0" destOrd="4" presId="urn:microsoft.com/office/officeart/2009/layout/CircleArrowProcess"/>
    <dgm:cxn modelId="{BABF051C-AE1D-4924-962C-65FADA8471F6}" srcId="{D5436381-0443-4DFC-A38D-2D787253B62F}" destId="{2A18F450-5382-418D-AE22-EEFE5EFDBB85}" srcOrd="0" destOrd="0" parTransId="{AE874D25-D943-4123-81F9-36CFAD6FE032}" sibTransId="{A16C1BE8-EA24-4993-BDBE-FAE461C5D631}"/>
    <dgm:cxn modelId="{9F65841C-C11F-4EF1-B621-02FD93CDAFE4}" type="presOf" srcId="{734276D4-910D-4ADA-9868-9578D57456FD}" destId="{E86F303A-F975-47E1-AB59-4D30F7F127B3}" srcOrd="0" destOrd="0" presId="urn:microsoft.com/office/officeart/2009/layout/CircleArrowProcess"/>
    <dgm:cxn modelId="{3F9E6B22-8B8B-4019-B1CD-DE27350FABE4}" srcId="{D5436381-0443-4DFC-A38D-2D787253B62F}" destId="{2EA61E9E-8ADA-4B93-A1B3-2CC4B4EA2104}" srcOrd="3" destOrd="0" parTransId="{E6F20AA6-D81E-4B30-B809-BF910C8746BC}" sibTransId="{E2CF16A7-01A1-4F9E-BE50-7D0FFC804B9B}"/>
    <dgm:cxn modelId="{2C304D43-3E8D-4CB8-9FD0-AC39A8678EEC}" type="presOf" srcId="{AB58233C-753E-4D1D-A657-A3F60B01651A}" destId="{1872C26C-2B2E-4B01-BE84-DA6772E961B6}" srcOrd="0" destOrd="1" presId="urn:microsoft.com/office/officeart/2009/layout/CircleArrowProcess"/>
    <dgm:cxn modelId="{6D6B8063-346F-484F-9FC0-63E50B2B4727}" type="presOf" srcId="{048923FA-B761-4454-93CD-8B6F5CEE4D71}" destId="{1872C26C-2B2E-4B01-BE84-DA6772E961B6}" srcOrd="0" destOrd="5" presId="urn:microsoft.com/office/officeart/2009/layout/CircleArrowProcess"/>
    <dgm:cxn modelId="{83029C6D-7B32-453C-AD41-50EE065E90E8}" type="presOf" srcId="{64734DA4-4AB5-4DE3-BECA-2ADDE041ECBB}" destId="{1872C26C-2B2E-4B01-BE84-DA6772E961B6}" srcOrd="0" destOrd="2" presId="urn:microsoft.com/office/officeart/2009/layout/CircleArrowProcess"/>
    <dgm:cxn modelId="{69CEDC57-8582-440E-B3B8-EE34A093E220}" srcId="{D5436381-0443-4DFC-A38D-2D787253B62F}" destId="{048923FA-B761-4454-93CD-8B6F5CEE4D71}" srcOrd="5" destOrd="0" parTransId="{F339BA80-3955-4C85-B35B-49954EA1855A}" sibTransId="{607F270C-F3AD-48A6-BE33-FACE5C7FBE72}"/>
    <dgm:cxn modelId="{83A7767E-694C-45C0-928E-A96CFB6ED58A}" srcId="{D5436381-0443-4DFC-A38D-2D787253B62F}" destId="{AB58233C-753E-4D1D-A657-A3F60B01651A}" srcOrd="1" destOrd="0" parTransId="{34AAF7D6-1E09-4A78-8E92-8D4A3AF21AF0}" sibTransId="{2A1F89DA-5AFF-4310-86BF-37DD8763D329}"/>
    <dgm:cxn modelId="{91841488-2F4E-4A69-970B-908D11EDCBE6}" type="presOf" srcId="{D5436381-0443-4DFC-A38D-2D787253B62F}" destId="{C173D05C-7AEF-4722-8340-A96F7B074B29}" srcOrd="0" destOrd="0" presId="urn:microsoft.com/office/officeart/2009/layout/CircleArrowProcess"/>
    <dgm:cxn modelId="{192377BC-F11F-4803-AE58-65E13DE12A31}" type="presOf" srcId="{2A18F450-5382-418D-AE22-EEFE5EFDBB85}" destId="{1872C26C-2B2E-4B01-BE84-DA6772E961B6}" srcOrd="0" destOrd="0" presId="urn:microsoft.com/office/officeart/2009/layout/CircleArrowProcess"/>
    <dgm:cxn modelId="{A8DA57CC-DAFC-4659-AF94-C74530C283E7}" type="presOf" srcId="{2EA61E9E-8ADA-4B93-A1B3-2CC4B4EA2104}" destId="{1872C26C-2B2E-4B01-BE84-DA6772E961B6}" srcOrd="0" destOrd="3" presId="urn:microsoft.com/office/officeart/2009/layout/CircleArrowProcess"/>
    <dgm:cxn modelId="{60B10CCD-3DF6-4158-95E5-CA68E2FC63C8}" srcId="{D5436381-0443-4DFC-A38D-2D787253B62F}" destId="{64734DA4-4AB5-4DE3-BECA-2ADDE041ECBB}" srcOrd="2" destOrd="0" parTransId="{D73584D2-7C4D-4A5C-AEC5-410A0CB2D4B4}" sibTransId="{60E15BE9-422D-48A5-93D7-E4A76A7F44AA}"/>
    <dgm:cxn modelId="{0B33E0D6-CFE9-4B23-80D0-0D105880F231}" type="presOf" srcId="{363F1C3A-386E-4DD8-AF9B-86EEF92D4989}" destId="{1872C26C-2B2E-4B01-BE84-DA6772E961B6}" srcOrd="0" destOrd="6" presId="urn:microsoft.com/office/officeart/2009/layout/CircleArrowProcess"/>
    <dgm:cxn modelId="{5A1A9DF0-A8CF-4597-8279-B09390452EC7}" srcId="{734276D4-910D-4ADA-9868-9578D57456FD}" destId="{D5436381-0443-4DFC-A38D-2D787253B62F}" srcOrd="0" destOrd="0" parTransId="{9F7700E9-E7D5-4E12-8AE9-947FDCC6B501}" sibTransId="{03259949-7A37-4596-BD53-2F30D93D73AE}"/>
    <dgm:cxn modelId="{04EA96F4-E37F-4ECF-9A2B-A132415C3F93}" srcId="{D5436381-0443-4DFC-A38D-2D787253B62F}" destId="{5609FB5F-9022-49CB-A688-332E5B8B964C}" srcOrd="4" destOrd="0" parTransId="{433653FC-9F34-4E58-BBC6-2EBE20B9D959}" sibTransId="{4E958256-D417-4A15-A56E-9D7D6F3ECA89}"/>
    <dgm:cxn modelId="{79BEE5B1-81CB-42D9-BE05-FC97972CD995}" type="presParOf" srcId="{E86F303A-F975-47E1-AB59-4D30F7F127B3}" destId="{89C46790-3EAC-4732-97F7-4833EA1D0D7A}" srcOrd="0" destOrd="0" presId="urn:microsoft.com/office/officeart/2009/layout/CircleArrowProcess"/>
    <dgm:cxn modelId="{21784FFF-8EC4-48F4-9C5D-A97A4FBA46A6}" type="presParOf" srcId="{89C46790-3EAC-4732-97F7-4833EA1D0D7A}" destId="{1F3D716C-12D1-49E5-A1C2-B4F1DE560C8F}" srcOrd="0" destOrd="0" presId="urn:microsoft.com/office/officeart/2009/layout/CircleArrowProcess"/>
    <dgm:cxn modelId="{640C7743-CE6B-40DB-9E95-4D11024E6C1A}" type="presParOf" srcId="{E86F303A-F975-47E1-AB59-4D30F7F127B3}" destId="{1872C26C-2B2E-4B01-BE84-DA6772E961B6}" srcOrd="1" destOrd="0" presId="urn:microsoft.com/office/officeart/2009/layout/CircleArrowProcess"/>
    <dgm:cxn modelId="{88C54784-3237-4835-9C46-C8FCCC0B1FDE}" type="presParOf" srcId="{E86F303A-F975-47E1-AB59-4D30F7F127B3}" destId="{C173D05C-7AEF-4722-8340-A96F7B074B29}"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1E55EC-26EF-437C-AE2B-98AEA8395A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v-LV"/>
        </a:p>
      </dgm:t>
    </dgm:pt>
    <dgm:pt modelId="{8944F9FD-8D24-4344-952F-D1E430B9CAB2}">
      <dgm:prSet phldrT="[Text]" custT="1"/>
      <dgm:spPr/>
      <dgm:t>
        <a:bodyPr/>
        <a:lstStyle/>
        <a:p>
          <a:pPr>
            <a:buFont typeface="Wingdings" panose="05000000000000000000" pitchFamily="2" charset="2"/>
            <a:buChar char="ü"/>
          </a:pPr>
          <a:r>
            <a:rPr lang="lv-LV" sz="1600" b="1" i="0" dirty="0">
              <a:solidFill>
                <a:srgbClr val="374151"/>
              </a:solidFill>
              <a:effectLst/>
              <a:latin typeface="Calibri" panose="020F0502020204030204" pitchFamily="34" charset="0"/>
              <a:cs typeface="Calibri" panose="020F0502020204030204" pitchFamily="34" charset="0"/>
            </a:rPr>
            <a:t>Demogrāfisko problēmu daudzpusīgā daba</a:t>
          </a:r>
          <a:r>
            <a:rPr lang="lv-LV" sz="1600" b="0" i="0" dirty="0">
              <a:solidFill>
                <a:srgbClr val="374151"/>
              </a:solidFill>
              <a:effectLst/>
              <a:latin typeface="Calibri" panose="020F0502020204030204" pitchFamily="34" charset="0"/>
              <a:cs typeface="Calibri" panose="020F0502020204030204" pitchFamily="34" charset="0"/>
            </a:rPr>
            <a:t>: Demogrāfiskie izaicinājumi, piemēram, sabiedrības novecošanās, migrācija, dzimstības rādītāji un urbanizācija, ietekmē gandrīz katru sabiedrības aspektu. Šīs problēmas skar veselības aprūpi, izglītību, darba tirgus, sociālo labklājību, pilsētplānošanu, arī lauksaimniecības politiku. </a:t>
          </a:r>
          <a:endParaRPr lang="lv-LV" sz="1600" dirty="0"/>
        </a:p>
      </dgm:t>
    </dgm:pt>
    <dgm:pt modelId="{FE37AB65-0E5A-4E4F-9666-1AB5D069A185}" type="parTrans" cxnId="{6BB497B6-A595-4E53-BAC9-871A2F024278}">
      <dgm:prSet/>
      <dgm:spPr/>
      <dgm:t>
        <a:bodyPr/>
        <a:lstStyle/>
        <a:p>
          <a:endParaRPr lang="lv-LV" sz="2000"/>
        </a:p>
      </dgm:t>
    </dgm:pt>
    <dgm:pt modelId="{1F25E4E3-2714-481E-98DC-BBF6E4F39354}" type="sibTrans" cxnId="{6BB497B6-A595-4E53-BAC9-871A2F024278}">
      <dgm:prSet/>
      <dgm:spPr/>
      <dgm:t>
        <a:bodyPr/>
        <a:lstStyle/>
        <a:p>
          <a:endParaRPr lang="lv-LV" sz="2000"/>
        </a:p>
      </dgm:t>
    </dgm:pt>
    <dgm:pt modelId="{B08B63B1-6210-4740-B8A1-FCD7D79E87E3}">
      <dgm:prSet custT="1"/>
      <dgm:spPr/>
      <dgm:t>
        <a:bodyPr/>
        <a:lstStyle/>
        <a:p>
          <a:r>
            <a:rPr lang="lv-LV" sz="1600" b="1" i="0" dirty="0">
              <a:solidFill>
                <a:srgbClr val="374151"/>
              </a:solidFill>
              <a:effectLst/>
              <a:latin typeface="Calibri" panose="020F0502020204030204" pitchFamily="34" charset="0"/>
              <a:cs typeface="Calibri" panose="020F0502020204030204" pitchFamily="34" charset="0"/>
            </a:rPr>
            <a:t>Vajadzība pēc koordinētām politikām</a:t>
          </a:r>
          <a:r>
            <a:rPr lang="lv-LV" sz="1600" b="0" i="0" dirty="0">
              <a:solidFill>
                <a:srgbClr val="374151"/>
              </a:solidFill>
              <a:effectLst/>
              <a:latin typeface="Calibri" panose="020F0502020204030204" pitchFamily="34" charset="0"/>
              <a:cs typeface="Calibri" panose="020F0502020204030204" pitchFamily="34" charset="0"/>
            </a:rPr>
            <a:t>: Arvien Latvijā raksturīga fragmentētā politiku īstenošana, strādājam izolēti, bet demogrāfiskie izaicinājumi prasa sadarbību un saskaņotību. Politika saistībā ar imigrāciju skar ne tikai IeM, bet arī ietekmē darba tirgus (EM), sociālo integrāciju (LM), izglītību (</a:t>
          </a:r>
          <a:r>
            <a:rPr lang="lv-LV" sz="1600" b="0" i="0" dirty="0" err="1">
              <a:solidFill>
                <a:srgbClr val="374151"/>
              </a:solidFill>
              <a:effectLst/>
              <a:latin typeface="Calibri" panose="020F0502020204030204" pitchFamily="34" charset="0"/>
              <a:cs typeface="Calibri" panose="020F0502020204030204" pitchFamily="34" charset="0"/>
            </a:rPr>
            <a:t>IzM</a:t>
          </a:r>
          <a:r>
            <a:rPr lang="lv-LV" sz="1600" b="0" i="0" dirty="0">
              <a:solidFill>
                <a:srgbClr val="374151"/>
              </a:solidFill>
              <a:effectLst/>
              <a:latin typeface="Calibri" panose="020F0502020204030204" pitchFamily="34" charset="0"/>
              <a:cs typeface="Calibri" panose="020F0502020204030204" pitchFamily="34" charset="0"/>
            </a:rPr>
            <a:t>) un mājokļu nodrošināšanu (VARAM, EM). Koordinētas politikas palīdz radīt sinerģiju un izvairīties no pretrunīgām stratēģijām.</a:t>
          </a:r>
        </a:p>
      </dgm:t>
    </dgm:pt>
    <dgm:pt modelId="{E62DDAF8-60E5-4CA0-9262-73D7D05144A5}" type="parTrans" cxnId="{EFF1298E-D225-441B-BE97-1F4F1EB5F31E}">
      <dgm:prSet/>
      <dgm:spPr/>
      <dgm:t>
        <a:bodyPr/>
        <a:lstStyle/>
        <a:p>
          <a:endParaRPr lang="lv-LV" sz="2000"/>
        </a:p>
      </dgm:t>
    </dgm:pt>
    <dgm:pt modelId="{B0D502BB-5A29-4B4F-820D-8A64F79450AA}" type="sibTrans" cxnId="{EFF1298E-D225-441B-BE97-1F4F1EB5F31E}">
      <dgm:prSet/>
      <dgm:spPr/>
      <dgm:t>
        <a:bodyPr/>
        <a:lstStyle/>
        <a:p>
          <a:endParaRPr lang="lv-LV" sz="2000"/>
        </a:p>
      </dgm:t>
    </dgm:pt>
    <dgm:pt modelId="{7BCB38FC-C889-42D3-AF90-2D5942706C83}">
      <dgm:prSet custT="1"/>
      <dgm:spPr/>
      <dgm:t>
        <a:bodyPr/>
        <a:lstStyle/>
        <a:p>
          <a:r>
            <a:rPr lang="lv-LV" sz="1600" b="1" i="0" dirty="0">
              <a:solidFill>
                <a:srgbClr val="374151"/>
              </a:solidFill>
              <a:effectLst/>
              <a:latin typeface="Calibri" panose="020F0502020204030204" pitchFamily="34" charset="0"/>
              <a:cs typeface="Calibri" panose="020F0502020204030204" pitchFamily="34" charset="0"/>
            </a:rPr>
            <a:t>Resursu piešķiršana un budžeta plānošana</a:t>
          </a:r>
          <a:r>
            <a:rPr lang="lv-LV" sz="1600" b="0" i="0" dirty="0">
              <a:solidFill>
                <a:srgbClr val="374151"/>
              </a:solidFill>
              <a:effectLst/>
              <a:latin typeface="Calibri" panose="020F0502020204030204" pitchFamily="34" charset="0"/>
              <a:cs typeface="Calibri" panose="020F0502020204030204" pitchFamily="34" charset="0"/>
            </a:rPr>
            <a:t>: Demogrāfiskās izmaiņas ievērojami ietekmē valdības izdevumus un resursu </a:t>
          </a:r>
          <a:r>
            <a:rPr lang="lv-LV" sz="1600" dirty="0">
              <a:solidFill>
                <a:srgbClr val="374151"/>
              </a:solidFill>
              <a:latin typeface="Calibri" panose="020F0502020204030204" pitchFamily="34" charset="0"/>
              <a:cs typeface="Calibri" panose="020F0502020204030204" pitchFamily="34" charset="0"/>
            </a:rPr>
            <a:t>piešķiršanu. Savlaicīgi prognozējot un atbilstoši plānojot, iespējams ne tikai tos </a:t>
          </a:r>
          <a:r>
            <a:rPr lang="lv-LV" sz="1600" b="0" i="0" dirty="0">
              <a:solidFill>
                <a:srgbClr val="374151"/>
              </a:solidFill>
              <a:effectLst/>
              <a:latin typeface="Calibri" panose="020F0502020204030204" pitchFamily="34" charset="0"/>
              <a:cs typeface="Calibri" panose="020F0502020204030204" pitchFamily="34" charset="0"/>
            </a:rPr>
            <a:t>efektīvi izmantot, bet arī sniegt iedzīvotāju pieprasījumam atbilstošus pakalpojumus (</a:t>
          </a:r>
          <a:r>
            <a:rPr lang="lv-LV" sz="1600" b="0" i="0" dirty="0" err="1">
              <a:solidFill>
                <a:srgbClr val="374151"/>
              </a:solidFill>
              <a:effectLst/>
              <a:latin typeface="Calibri" panose="020F0502020204030204" pitchFamily="34" charset="0"/>
              <a:cs typeface="Calibri" panose="020F0502020204030204" pitchFamily="34" charset="0"/>
            </a:rPr>
            <a:t>IzM</a:t>
          </a:r>
          <a:r>
            <a:rPr lang="lv-LV" sz="1600" b="0" i="0" dirty="0">
              <a:solidFill>
                <a:srgbClr val="374151"/>
              </a:solidFill>
              <a:effectLst/>
              <a:latin typeface="Calibri" panose="020F0502020204030204" pitchFamily="34" charset="0"/>
              <a:cs typeface="Calibri" panose="020F0502020204030204" pitchFamily="34" charset="0"/>
            </a:rPr>
            <a:t> , VM, VARAM) un atbalstu (LM, EM). </a:t>
          </a:r>
          <a:endParaRPr lang="lv-LV" sz="1600" dirty="0">
            <a:solidFill>
              <a:srgbClr val="374151"/>
            </a:solidFill>
            <a:latin typeface="Calibri" panose="020F0502020204030204" pitchFamily="34" charset="0"/>
            <a:cs typeface="Calibri" panose="020F0502020204030204" pitchFamily="34" charset="0"/>
          </a:endParaRPr>
        </a:p>
      </dgm:t>
    </dgm:pt>
    <dgm:pt modelId="{D5EC926A-397D-4DF3-8CB4-3B5BDAA9D4D1}" type="parTrans" cxnId="{7BBE8078-2B20-4CE5-AA66-972775C85164}">
      <dgm:prSet/>
      <dgm:spPr/>
      <dgm:t>
        <a:bodyPr/>
        <a:lstStyle/>
        <a:p>
          <a:endParaRPr lang="lv-LV" sz="2000"/>
        </a:p>
      </dgm:t>
    </dgm:pt>
    <dgm:pt modelId="{179E7662-42FD-4B7B-B4E7-2D2B628E2268}" type="sibTrans" cxnId="{7BBE8078-2B20-4CE5-AA66-972775C85164}">
      <dgm:prSet/>
      <dgm:spPr/>
      <dgm:t>
        <a:bodyPr/>
        <a:lstStyle/>
        <a:p>
          <a:endParaRPr lang="lv-LV" sz="2000"/>
        </a:p>
      </dgm:t>
    </dgm:pt>
    <dgm:pt modelId="{853713EA-13B2-4074-8F1C-D571D7FD4FD6}">
      <dgm:prSet custT="1"/>
      <dgm:spPr/>
      <dgm:t>
        <a:bodyPr/>
        <a:lstStyle/>
        <a:p>
          <a:r>
            <a:rPr lang="lv-LV" sz="1600" b="1" i="0" dirty="0">
              <a:solidFill>
                <a:srgbClr val="374151"/>
              </a:solidFill>
              <a:effectLst/>
              <a:latin typeface="Calibri" panose="020F0502020204030204" pitchFamily="34" charset="0"/>
              <a:cs typeface="Calibri" panose="020F0502020204030204" pitchFamily="34" charset="0"/>
            </a:rPr>
            <a:t>Ilgtermiņa plānošana un ilgtspējība</a:t>
          </a:r>
          <a:r>
            <a:rPr lang="lv-LV" sz="1600" b="0" i="0" dirty="0">
              <a:solidFill>
                <a:srgbClr val="374151"/>
              </a:solidFill>
              <a:effectLst/>
              <a:latin typeface="Calibri" panose="020F0502020204030204" pitchFamily="34" charset="0"/>
              <a:cs typeface="Calibri" panose="020F0502020204030204" pitchFamily="34" charset="0"/>
            </a:rPr>
            <a:t>: Demogrāfisko izaicinājumu risināšana nav īstermiņa uzdevums, tā prasa ilgtermiņa plānošanu un ilgtspējīgas politikas, kas, </a:t>
          </a:r>
          <a:r>
            <a:rPr lang="lv-LV" sz="1600" dirty="0">
              <a:solidFill>
                <a:srgbClr val="374151"/>
              </a:solidFill>
              <a:latin typeface="Calibri" panose="020F0502020204030204" pitchFamily="34" charset="0"/>
              <a:cs typeface="Calibri" panose="020F0502020204030204" pitchFamily="34" charset="0"/>
            </a:rPr>
            <a:t>savukārt, prasa vienotu </a:t>
          </a:r>
          <a:r>
            <a:rPr lang="lv-LV" sz="1600" b="0" i="0" dirty="0">
              <a:solidFill>
                <a:srgbClr val="374151"/>
              </a:solidFill>
              <a:effectLst/>
              <a:latin typeface="Calibri" panose="020F0502020204030204" pitchFamily="34" charset="0"/>
              <a:cs typeface="Calibri" panose="020F0502020204030204" pitchFamily="34" charset="0"/>
            </a:rPr>
            <a:t>valsts pārvaldes izpratni un iesaisti valsts nākotnēs vīzijas izstrādē un veidošanā. </a:t>
          </a:r>
        </a:p>
      </dgm:t>
    </dgm:pt>
    <dgm:pt modelId="{9F017CEC-56B4-4E0B-AAA5-87E41A1481D1}" type="parTrans" cxnId="{0A5885D8-CB7B-44D1-92BB-92382EF139DC}">
      <dgm:prSet/>
      <dgm:spPr/>
      <dgm:t>
        <a:bodyPr/>
        <a:lstStyle/>
        <a:p>
          <a:endParaRPr lang="lv-LV" sz="2000"/>
        </a:p>
      </dgm:t>
    </dgm:pt>
    <dgm:pt modelId="{8C805116-26E5-4F84-93D4-F2809FB935A8}" type="sibTrans" cxnId="{0A5885D8-CB7B-44D1-92BB-92382EF139DC}">
      <dgm:prSet/>
      <dgm:spPr/>
      <dgm:t>
        <a:bodyPr/>
        <a:lstStyle/>
        <a:p>
          <a:endParaRPr lang="lv-LV" sz="2000"/>
        </a:p>
      </dgm:t>
    </dgm:pt>
    <dgm:pt modelId="{C5F821CE-4614-4557-A322-C238AB4F2FB6}">
      <dgm:prSet custT="1"/>
      <dgm:spPr/>
      <dgm:t>
        <a:bodyPr/>
        <a:lstStyle/>
        <a:p>
          <a:r>
            <a:rPr lang="lv-LV" sz="1600" b="1" i="0">
              <a:solidFill>
                <a:srgbClr val="374151"/>
              </a:solidFill>
              <a:effectLst/>
              <a:latin typeface="Calibri" panose="020F0502020204030204" pitchFamily="34" charset="0"/>
              <a:cs typeface="Calibri" panose="020F0502020204030204" pitchFamily="34" charset="0"/>
            </a:rPr>
            <a:t>Inovācijas un labāko prakšu apmaiņa</a:t>
          </a:r>
          <a:r>
            <a:rPr lang="lv-LV" sz="1600" b="0" i="0">
              <a:solidFill>
                <a:srgbClr val="374151"/>
              </a:solidFill>
              <a:effectLst/>
              <a:latin typeface="Calibri" panose="020F0502020204030204" pitchFamily="34" charset="0"/>
              <a:cs typeface="Calibri" panose="020F0502020204030204" pitchFamily="34" charset="0"/>
            </a:rPr>
            <a:t>: Dažādas nozares piedāvā atšķirīgas perspektīvas un ekspertīzi. Starpnozaru sadarbība veicina inovācijas un apmaiņu ar pieredzi, labo praksi, radot efektīvākus un radošākus risinājumus demogrāfisko izaicinājumu risināšanai.</a:t>
          </a:r>
          <a:endParaRPr lang="lv-LV" sz="1600" b="0" i="0" dirty="0">
            <a:solidFill>
              <a:srgbClr val="374151"/>
            </a:solidFill>
            <a:effectLst/>
            <a:latin typeface="Calibri" panose="020F0502020204030204" pitchFamily="34" charset="0"/>
            <a:cs typeface="Calibri" panose="020F0502020204030204" pitchFamily="34" charset="0"/>
          </a:endParaRPr>
        </a:p>
      </dgm:t>
    </dgm:pt>
    <dgm:pt modelId="{D3B0C427-FE26-49CE-A938-CC4498905899}" type="parTrans" cxnId="{74CAA68A-93F9-4528-BDEA-A945AD4A8FF6}">
      <dgm:prSet/>
      <dgm:spPr/>
      <dgm:t>
        <a:bodyPr/>
        <a:lstStyle/>
        <a:p>
          <a:endParaRPr lang="lv-LV" sz="2000"/>
        </a:p>
      </dgm:t>
    </dgm:pt>
    <dgm:pt modelId="{279CB2F2-136A-422B-96A4-8753C0A1670A}" type="sibTrans" cxnId="{74CAA68A-93F9-4528-BDEA-A945AD4A8FF6}">
      <dgm:prSet/>
      <dgm:spPr/>
      <dgm:t>
        <a:bodyPr/>
        <a:lstStyle/>
        <a:p>
          <a:endParaRPr lang="lv-LV" sz="2000"/>
        </a:p>
      </dgm:t>
    </dgm:pt>
    <dgm:pt modelId="{31B24628-7F05-4F1D-B490-9F949EA4C3EE}">
      <dgm:prSet custT="1"/>
      <dgm:spPr/>
      <dgm:t>
        <a:bodyPr/>
        <a:lstStyle/>
        <a:p>
          <a:r>
            <a:rPr lang="lv-LV" sz="1600" b="1">
              <a:solidFill>
                <a:srgbClr val="374151"/>
              </a:solidFill>
              <a:latin typeface="Calibri" panose="020F0502020204030204" pitchFamily="34" charset="0"/>
              <a:cs typeface="Calibri" panose="020F0502020204030204" pitchFamily="34" charset="0"/>
            </a:rPr>
            <a:t>Izmaiņas un pielāgošanās</a:t>
          </a:r>
          <a:r>
            <a:rPr lang="lv-LV" sz="1600">
              <a:solidFill>
                <a:srgbClr val="374151"/>
              </a:solidFill>
              <a:latin typeface="Calibri" panose="020F0502020204030204" pitchFamily="34" charset="0"/>
              <a:cs typeface="Calibri" panose="020F0502020204030204" pitchFamily="34" charset="0"/>
            </a:rPr>
            <a:t>:  </a:t>
          </a:r>
          <a:r>
            <a:rPr lang="lv-LV" sz="1600" b="0" i="0">
              <a:solidFill>
                <a:srgbClr val="374151"/>
              </a:solidFill>
              <a:effectLst/>
              <a:latin typeface="Calibri" panose="020F0502020204030204" pitchFamily="34" charset="0"/>
              <a:cs typeface="Calibri" panose="020F0502020204030204" pitchFamily="34" charset="0"/>
            </a:rPr>
            <a:t>Demogrāfiskās tendences ir dinamiskas un prasa pastāvīgu politikas uzraudzību un pielāgošanu. Sadarbība starp nozarēm ļauj valdībai elastīgākā un ātrāk pielāgot politikas mainīgajai demogrāfiskajai realitātei.</a:t>
          </a:r>
          <a:endParaRPr lang="lv-LV" sz="1600" dirty="0">
            <a:latin typeface="Calibri" panose="020F0502020204030204" pitchFamily="34" charset="0"/>
            <a:cs typeface="Calibri" panose="020F0502020204030204" pitchFamily="34" charset="0"/>
          </a:endParaRPr>
        </a:p>
      </dgm:t>
    </dgm:pt>
    <dgm:pt modelId="{787A75C5-C737-45C0-B3ED-73B4942FCCEF}" type="parTrans" cxnId="{EB64ED40-B33D-4E0E-8D38-3E9E4DE45341}">
      <dgm:prSet/>
      <dgm:spPr/>
      <dgm:t>
        <a:bodyPr/>
        <a:lstStyle/>
        <a:p>
          <a:endParaRPr lang="lv-LV" sz="2000"/>
        </a:p>
      </dgm:t>
    </dgm:pt>
    <dgm:pt modelId="{776BDDFC-2917-4079-8280-02C6787900D5}" type="sibTrans" cxnId="{EB64ED40-B33D-4E0E-8D38-3E9E4DE45341}">
      <dgm:prSet/>
      <dgm:spPr/>
      <dgm:t>
        <a:bodyPr/>
        <a:lstStyle/>
        <a:p>
          <a:endParaRPr lang="lv-LV" sz="2000"/>
        </a:p>
      </dgm:t>
    </dgm:pt>
    <dgm:pt modelId="{F10F5FD0-FA1B-4B2B-86EC-ADFB69735E81}" type="pres">
      <dgm:prSet presAssocID="{2F1E55EC-26EF-437C-AE2B-98AEA8395A65}" presName="vert0" presStyleCnt="0">
        <dgm:presLayoutVars>
          <dgm:dir/>
          <dgm:animOne val="branch"/>
          <dgm:animLvl val="lvl"/>
        </dgm:presLayoutVars>
      </dgm:prSet>
      <dgm:spPr/>
    </dgm:pt>
    <dgm:pt modelId="{6C8D9AFD-AA39-4BEC-8578-53280A9127FF}" type="pres">
      <dgm:prSet presAssocID="{8944F9FD-8D24-4344-952F-D1E430B9CAB2}" presName="thickLine" presStyleLbl="alignNode1" presStyleIdx="0" presStyleCnt="6"/>
      <dgm:spPr/>
    </dgm:pt>
    <dgm:pt modelId="{FE7BAFD8-2BC1-442E-9107-33F858D9E199}" type="pres">
      <dgm:prSet presAssocID="{8944F9FD-8D24-4344-952F-D1E430B9CAB2}" presName="horz1" presStyleCnt="0"/>
      <dgm:spPr/>
    </dgm:pt>
    <dgm:pt modelId="{CA683939-14D2-4151-B608-30A6B8108A2A}" type="pres">
      <dgm:prSet presAssocID="{8944F9FD-8D24-4344-952F-D1E430B9CAB2}" presName="tx1" presStyleLbl="revTx" presStyleIdx="0" presStyleCnt="6"/>
      <dgm:spPr/>
    </dgm:pt>
    <dgm:pt modelId="{81268B2A-0AC7-4C41-A75B-E9F1CC05A5D4}" type="pres">
      <dgm:prSet presAssocID="{8944F9FD-8D24-4344-952F-D1E430B9CAB2}" presName="vert1" presStyleCnt="0"/>
      <dgm:spPr/>
    </dgm:pt>
    <dgm:pt modelId="{AC84FC1F-D07C-477D-BABA-83414011BDC5}" type="pres">
      <dgm:prSet presAssocID="{B08B63B1-6210-4740-B8A1-FCD7D79E87E3}" presName="thickLine" presStyleLbl="alignNode1" presStyleIdx="1" presStyleCnt="6"/>
      <dgm:spPr/>
    </dgm:pt>
    <dgm:pt modelId="{FD10C1B7-55E8-4667-8887-A54D8E45A746}" type="pres">
      <dgm:prSet presAssocID="{B08B63B1-6210-4740-B8A1-FCD7D79E87E3}" presName="horz1" presStyleCnt="0"/>
      <dgm:spPr/>
    </dgm:pt>
    <dgm:pt modelId="{DED2845F-AD11-4767-B110-1E0E058D4BEB}" type="pres">
      <dgm:prSet presAssocID="{B08B63B1-6210-4740-B8A1-FCD7D79E87E3}" presName="tx1" presStyleLbl="revTx" presStyleIdx="1" presStyleCnt="6"/>
      <dgm:spPr/>
    </dgm:pt>
    <dgm:pt modelId="{9439FCF1-BF35-4C60-8D50-78053AA758FF}" type="pres">
      <dgm:prSet presAssocID="{B08B63B1-6210-4740-B8A1-FCD7D79E87E3}" presName="vert1" presStyleCnt="0"/>
      <dgm:spPr/>
    </dgm:pt>
    <dgm:pt modelId="{429E95EE-A0C0-4C50-B9CB-31FBB63BC997}" type="pres">
      <dgm:prSet presAssocID="{7BCB38FC-C889-42D3-AF90-2D5942706C83}" presName="thickLine" presStyleLbl="alignNode1" presStyleIdx="2" presStyleCnt="6"/>
      <dgm:spPr/>
    </dgm:pt>
    <dgm:pt modelId="{E74E8B4A-8620-4B8D-BF0B-6C56073BBE3A}" type="pres">
      <dgm:prSet presAssocID="{7BCB38FC-C889-42D3-AF90-2D5942706C83}" presName="horz1" presStyleCnt="0"/>
      <dgm:spPr/>
    </dgm:pt>
    <dgm:pt modelId="{C88F6647-1DA5-4BD8-B19D-735318101362}" type="pres">
      <dgm:prSet presAssocID="{7BCB38FC-C889-42D3-AF90-2D5942706C83}" presName="tx1" presStyleLbl="revTx" presStyleIdx="2" presStyleCnt="6"/>
      <dgm:spPr/>
    </dgm:pt>
    <dgm:pt modelId="{BF6F634A-8796-4325-B807-14FBC7F235C6}" type="pres">
      <dgm:prSet presAssocID="{7BCB38FC-C889-42D3-AF90-2D5942706C83}" presName="vert1" presStyleCnt="0"/>
      <dgm:spPr/>
    </dgm:pt>
    <dgm:pt modelId="{E5C14E54-0676-4420-90C4-69113366A19D}" type="pres">
      <dgm:prSet presAssocID="{853713EA-13B2-4074-8F1C-D571D7FD4FD6}" presName="thickLine" presStyleLbl="alignNode1" presStyleIdx="3" presStyleCnt="6"/>
      <dgm:spPr/>
    </dgm:pt>
    <dgm:pt modelId="{BD657E98-F538-4FE0-A695-49849CDEBCE0}" type="pres">
      <dgm:prSet presAssocID="{853713EA-13B2-4074-8F1C-D571D7FD4FD6}" presName="horz1" presStyleCnt="0"/>
      <dgm:spPr/>
    </dgm:pt>
    <dgm:pt modelId="{368CB357-2BED-4E6E-B439-C060C0EEE47E}" type="pres">
      <dgm:prSet presAssocID="{853713EA-13B2-4074-8F1C-D571D7FD4FD6}" presName="tx1" presStyleLbl="revTx" presStyleIdx="3" presStyleCnt="6"/>
      <dgm:spPr/>
    </dgm:pt>
    <dgm:pt modelId="{2FC8B42C-1FF4-4533-8166-AE05C3C67C87}" type="pres">
      <dgm:prSet presAssocID="{853713EA-13B2-4074-8F1C-D571D7FD4FD6}" presName="vert1" presStyleCnt="0"/>
      <dgm:spPr/>
    </dgm:pt>
    <dgm:pt modelId="{0337A287-664A-4BA6-9BFD-CFF786C65E74}" type="pres">
      <dgm:prSet presAssocID="{C5F821CE-4614-4557-A322-C238AB4F2FB6}" presName="thickLine" presStyleLbl="alignNode1" presStyleIdx="4" presStyleCnt="6"/>
      <dgm:spPr/>
    </dgm:pt>
    <dgm:pt modelId="{F1BCDE74-EA4E-4D49-9093-DC2EFAC2765D}" type="pres">
      <dgm:prSet presAssocID="{C5F821CE-4614-4557-A322-C238AB4F2FB6}" presName="horz1" presStyleCnt="0"/>
      <dgm:spPr/>
    </dgm:pt>
    <dgm:pt modelId="{689B0B67-5DFD-48C7-8B9B-D43DBA986520}" type="pres">
      <dgm:prSet presAssocID="{C5F821CE-4614-4557-A322-C238AB4F2FB6}" presName="tx1" presStyleLbl="revTx" presStyleIdx="4" presStyleCnt="6"/>
      <dgm:spPr/>
    </dgm:pt>
    <dgm:pt modelId="{0338FB11-F063-47B7-9B83-F4444DD35A24}" type="pres">
      <dgm:prSet presAssocID="{C5F821CE-4614-4557-A322-C238AB4F2FB6}" presName="vert1" presStyleCnt="0"/>
      <dgm:spPr/>
    </dgm:pt>
    <dgm:pt modelId="{3EA88837-7EEA-4248-B7FE-EAB47D66DA01}" type="pres">
      <dgm:prSet presAssocID="{31B24628-7F05-4F1D-B490-9F949EA4C3EE}" presName="thickLine" presStyleLbl="alignNode1" presStyleIdx="5" presStyleCnt="6"/>
      <dgm:spPr/>
    </dgm:pt>
    <dgm:pt modelId="{83AAB84C-438C-4BA6-9967-A7569600BB1B}" type="pres">
      <dgm:prSet presAssocID="{31B24628-7F05-4F1D-B490-9F949EA4C3EE}" presName="horz1" presStyleCnt="0"/>
      <dgm:spPr/>
    </dgm:pt>
    <dgm:pt modelId="{D1061EA8-896B-47E4-B27D-74351D5B1A8A}" type="pres">
      <dgm:prSet presAssocID="{31B24628-7F05-4F1D-B490-9F949EA4C3EE}" presName="tx1" presStyleLbl="revTx" presStyleIdx="5" presStyleCnt="6"/>
      <dgm:spPr/>
    </dgm:pt>
    <dgm:pt modelId="{891C402C-AFCE-4F27-B5FF-29AD69AA78D1}" type="pres">
      <dgm:prSet presAssocID="{31B24628-7F05-4F1D-B490-9F949EA4C3EE}" presName="vert1" presStyleCnt="0"/>
      <dgm:spPr/>
    </dgm:pt>
  </dgm:ptLst>
  <dgm:cxnLst>
    <dgm:cxn modelId="{AA48CE1D-CE1F-42F1-88E0-73D61707CEBB}" type="presOf" srcId="{C5F821CE-4614-4557-A322-C238AB4F2FB6}" destId="{689B0B67-5DFD-48C7-8B9B-D43DBA986520}" srcOrd="0" destOrd="0" presId="urn:microsoft.com/office/officeart/2008/layout/LinedList"/>
    <dgm:cxn modelId="{EB64ED40-B33D-4E0E-8D38-3E9E4DE45341}" srcId="{2F1E55EC-26EF-437C-AE2B-98AEA8395A65}" destId="{31B24628-7F05-4F1D-B490-9F949EA4C3EE}" srcOrd="5" destOrd="0" parTransId="{787A75C5-C737-45C0-B3ED-73B4942FCCEF}" sibTransId="{776BDDFC-2917-4079-8280-02C6787900D5}"/>
    <dgm:cxn modelId="{7BBE8078-2B20-4CE5-AA66-972775C85164}" srcId="{2F1E55EC-26EF-437C-AE2B-98AEA8395A65}" destId="{7BCB38FC-C889-42D3-AF90-2D5942706C83}" srcOrd="2" destOrd="0" parTransId="{D5EC926A-397D-4DF3-8CB4-3B5BDAA9D4D1}" sibTransId="{179E7662-42FD-4B7B-B4E7-2D2B628E2268}"/>
    <dgm:cxn modelId="{74CAA68A-93F9-4528-BDEA-A945AD4A8FF6}" srcId="{2F1E55EC-26EF-437C-AE2B-98AEA8395A65}" destId="{C5F821CE-4614-4557-A322-C238AB4F2FB6}" srcOrd="4" destOrd="0" parTransId="{D3B0C427-FE26-49CE-A938-CC4498905899}" sibTransId="{279CB2F2-136A-422B-96A4-8753C0A1670A}"/>
    <dgm:cxn modelId="{EFF1298E-D225-441B-BE97-1F4F1EB5F31E}" srcId="{2F1E55EC-26EF-437C-AE2B-98AEA8395A65}" destId="{B08B63B1-6210-4740-B8A1-FCD7D79E87E3}" srcOrd="1" destOrd="0" parTransId="{E62DDAF8-60E5-4CA0-9262-73D7D05144A5}" sibTransId="{B0D502BB-5A29-4B4F-820D-8A64F79450AA}"/>
    <dgm:cxn modelId="{10F1259E-6F70-41D4-AD27-6E8ACED80D84}" type="presOf" srcId="{B08B63B1-6210-4740-B8A1-FCD7D79E87E3}" destId="{DED2845F-AD11-4767-B110-1E0E058D4BEB}" srcOrd="0" destOrd="0" presId="urn:microsoft.com/office/officeart/2008/layout/LinedList"/>
    <dgm:cxn modelId="{DEB4C4A0-FA0B-4C23-BE1B-63512DA22A30}" type="presOf" srcId="{31B24628-7F05-4F1D-B490-9F949EA4C3EE}" destId="{D1061EA8-896B-47E4-B27D-74351D5B1A8A}" srcOrd="0" destOrd="0" presId="urn:microsoft.com/office/officeart/2008/layout/LinedList"/>
    <dgm:cxn modelId="{6BB497B6-A595-4E53-BAC9-871A2F024278}" srcId="{2F1E55EC-26EF-437C-AE2B-98AEA8395A65}" destId="{8944F9FD-8D24-4344-952F-D1E430B9CAB2}" srcOrd="0" destOrd="0" parTransId="{FE37AB65-0E5A-4E4F-9666-1AB5D069A185}" sibTransId="{1F25E4E3-2714-481E-98DC-BBF6E4F39354}"/>
    <dgm:cxn modelId="{F4D322C0-2FDA-468F-8BB8-05EA087B2929}" type="presOf" srcId="{853713EA-13B2-4074-8F1C-D571D7FD4FD6}" destId="{368CB357-2BED-4E6E-B439-C060C0EEE47E}" srcOrd="0" destOrd="0" presId="urn:microsoft.com/office/officeart/2008/layout/LinedList"/>
    <dgm:cxn modelId="{8B474BD2-A6CA-4B60-A00C-E793C61F54B1}" type="presOf" srcId="{7BCB38FC-C889-42D3-AF90-2D5942706C83}" destId="{C88F6647-1DA5-4BD8-B19D-735318101362}" srcOrd="0" destOrd="0" presId="urn:microsoft.com/office/officeart/2008/layout/LinedList"/>
    <dgm:cxn modelId="{0A5885D8-CB7B-44D1-92BB-92382EF139DC}" srcId="{2F1E55EC-26EF-437C-AE2B-98AEA8395A65}" destId="{853713EA-13B2-4074-8F1C-D571D7FD4FD6}" srcOrd="3" destOrd="0" parTransId="{9F017CEC-56B4-4E0B-AAA5-87E41A1481D1}" sibTransId="{8C805116-26E5-4F84-93D4-F2809FB935A8}"/>
    <dgm:cxn modelId="{4E1474DF-99F2-4984-A54B-AD56CB9AA4DE}" type="presOf" srcId="{8944F9FD-8D24-4344-952F-D1E430B9CAB2}" destId="{CA683939-14D2-4151-B608-30A6B8108A2A}" srcOrd="0" destOrd="0" presId="urn:microsoft.com/office/officeart/2008/layout/LinedList"/>
    <dgm:cxn modelId="{EC53A4EC-BDDF-4F37-A288-13E337D9FACC}" type="presOf" srcId="{2F1E55EC-26EF-437C-AE2B-98AEA8395A65}" destId="{F10F5FD0-FA1B-4B2B-86EC-ADFB69735E81}" srcOrd="0" destOrd="0" presId="urn:microsoft.com/office/officeart/2008/layout/LinedList"/>
    <dgm:cxn modelId="{0737B5CB-48C2-444D-8292-656202771772}" type="presParOf" srcId="{F10F5FD0-FA1B-4B2B-86EC-ADFB69735E81}" destId="{6C8D9AFD-AA39-4BEC-8578-53280A9127FF}" srcOrd="0" destOrd="0" presId="urn:microsoft.com/office/officeart/2008/layout/LinedList"/>
    <dgm:cxn modelId="{125D07D4-0D8E-40DB-B1E3-8CC3EEB9C5D7}" type="presParOf" srcId="{F10F5FD0-FA1B-4B2B-86EC-ADFB69735E81}" destId="{FE7BAFD8-2BC1-442E-9107-33F858D9E199}" srcOrd="1" destOrd="0" presId="urn:microsoft.com/office/officeart/2008/layout/LinedList"/>
    <dgm:cxn modelId="{6FD854FF-E897-457D-BDF6-0AB93FBA4BAE}" type="presParOf" srcId="{FE7BAFD8-2BC1-442E-9107-33F858D9E199}" destId="{CA683939-14D2-4151-B608-30A6B8108A2A}" srcOrd="0" destOrd="0" presId="urn:microsoft.com/office/officeart/2008/layout/LinedList"/>
    <dgm:cxn modelId="{564235D6-4107-474F-BD5C-D6E85E520D5A}" type="presParOf" srcId="{FE7BAFD8-2BC1-442E-9107-33F858D9E199}" destId="{81268B2A-0AC7-4C41-A75B-E9F1CC05A5D4}" srcOrd="1" destOrd="0" presId="urn:microsoft.com/office/officeart/2008/layout/LinedList"/>
    <dgm:cxn modelId="{8D0AF85B-F2D8-4D76-8316-BC4262E66562}" type="presParOf" srcId="{F10F5FD0-FA1B-4B2B-86EC-ADFB69735E81}" destId="{AC84FC1F-D07C-477D-BABA-83414011BDC5}" srcOrd="2" destOrd="0" presId="urn:microsoft.com/office/officeart/2008/layout/LinedList"/>
    <dgm:cxn modelId="{F80FDCF4-0427-40F2-85B5-6B06DEFAAB77}" type="presParOf" srcId="{F10F5FD0-FA1B-4B2B-86EC-ADFB69735E81}" destId="{FD10C1B7-55E8-4667-8887-A54D8E45A746}" srcOrd="3" destOrd="0" presId="urn:microsoft.com/office/officeart/2008/layout/LinedList"/>
    <dgm:cxn modelId="{1815A1E2-D3F7-4DB3-A682-BDF0BAB6180F}" type="presParOf" srcId="{FD10C1B7-55E8-4667-8887-A54D8E45A746}" destId="{DED2845F-AD11-4767-B110-1E0E058D4BEB}" srcOrd="0" destOrd="0" presId="urn:microsoft.com/office/officeart/2008/layout/LinedList"/>
    <dgm:cxn modelId="{65061538-7226-4CFA-A901-F0BE3F46BDF8}" type="presParOf" srcId="{FD10C1B7-55E8-4667-8887-A54D8E45A746}" destId="{9439FCF1-BF35-4C60-8D50-78053AA758FF}" srcOrd="1" destOrd="0" presId="urn:microsoft.com/office/officeart/2008/layout/LinedList"/>
    <dgm:cxn modelId="{7716F1D9-887E-4E79-9470-CD6862FE7155}" type="presParOf" srcId="{F10F5FD0-FA1B-4B2B-86EC-ADFB69735E81}" destId="{429E95EE-A0C0-4C50-B9CB-31FBB63BC997}" srcOrd="4" destOrd="0" presId="urn:microsoft.com/office/officeart/2008/layout/LinedList"/>
    <dgm:cxn modelId="{C3BBE857-2CC5-480F-8EB2-5852E6263BA6}" type="presParOf" srcId="{F10F5FD0-FA1B-4B2B-86EC-ADFB69735E81}" destId="{E74E8B4A-8620-4B8D-BF0B-6C56073BBE3A}" srcOrd="5" destOrd="0" presId="urn:microsoft.com/office/officeart/2008/layout/LinedList"/>
    <dgm:cxn modelId="{590CAB56-8A44-4F14-82FA-863FBF01D2BA}" type="presParOf" srcId="{E74E8B4A-8620-4B8D-BF0B-6C56073BBE3A}" destId="{C88F6647-1DA5-4BD8-B19D-735318101362}" srcOrd="0" destOrd="0" presId="urn:microsoft.com/office/officeart/2008/layout/LinedList"/>
    <dgm:cxn modelId="{88095D23-E052-43E1-9071-0B1D3BFA3268}" type="presParOf" srcId="{E74E8B4A-8620-4B8D-BF0B-6C56073BBE3A}" destId="{BF6F634A-8796-4325-B807-14FBC7F235C6}" srcOrd="1" destOrd="0" presId="urn:microsoft.com/office/officeart/2008/layout/LinedList"/>
    <dgm:cxn modelId="{0A9F715B-E2BD-4F45-B9F0-825E553FDFF2}" type="presParOf" srcId="{F10F5FD0-FA1B-4B2B-86EC-ADFB69735E81}" destId="{E5C14E54-0676-4420-90C4-69113366A19D}" srcOrd="6" destOrd="0" presId="urn:microsoft.com/office/officeart/2008/layout/LinedList"/>
    <dgm:cxn modelId="{52698617-CC77-4C0C-A787-2F193C08BF04}" type="presParOf" srcId="{F10F5FD0-FA1B-4B2B-86EC-ADFB69735E81}" destId="{BD657E98-F538-4FE0-A695-49849CDEBCE0}" srcOrd="7" destOrd="0" presId="urn:microsoft.com/office/officeart/2008/layout/LinedList"/>
    <dgm:cxn modelId="{E1AF4895-6B21-4EE6-BF72-00AEF193A24B}" type="presParOf" srcId="{BD657E98-F538-4FE0-A695-49849CDEBCE0}" destId="{368CB357-2BED-4E6E-B439-C060C0EEE47E}" srcOrd="0" destOrd="0" presId="urn:microsoft.com/office/officeart/2008/layout/LinedList"/>
    <dgm:cxn modelId="{07F127C6-34BB-460C-B7CD-DB3126F3C2E3}" type="presParOf" srcId="{BD657E98-F538-4FE0-A695-49849CDEBCE0}" destId="{2FC8B42C-1FF4-4533-8166-AE05C3C67C87}" srcOrd="1" destOrd="0" presId="urn:microsoft.com/office/officeart/2008/layout/LinedList"/>
    <dgm:cxn modelId="{0184D9F8-C756-43F2-9E7A-0F20D9D5496F}" type="presParOf" srcId="{F10F5FD0-FA1B-4B2B-86EC-ADFB69735E81}" destId="{0337A287-664A-4BA6-9BFD-CFF786C65E74}" srcOrd="8" destOrd="0" presId="urn:microsoft.com/office/officeart/2008/layout/LinedList"/>
    <dgm:cxn modelId="{7248971D-82A2-4A3E-A246-264228A55C76}" type="presParOf" srcId="{F10F5FD0-FA1B-4B2B-86EC-ADFB69735E81}" destId="{F1BCDE74-EA4E-4D49-9093-DC2EFAC2765D}" srcOrd="9" destOrd="0" presId="urn:microsoft.com/office/officeart/2008/layout/LinedList"/>
    <dgm:cxn modelId="{36C22879-483C-4A85-BCEC-F4DAFC7CBBB7}" type="presParOf" srcId="{F1BCDE74-EA4E-4D49-9093-DC2EFAC2765D}" destId="{689B0B67-5DFD-48C7-8B9B-D43DBA986520}" srcOrd="0" destOrd="0" presId="urn:microsoft.com/office/officeart/2008/layout/LinedList"/>
    <dgm:cxn modelId="{8DC855B2-FC94-463B-8EEC-87599A8E15C4}" type="presParOf" srcId="{F1BCDE74-EA4E-4D49-9093-DC2EFAC2765D}" destId="{0338FB11-F063-47B7-9B83-F4444DD35A24}" srcOrd="1" destOrd="0" presId="urn:microsoft.com/office/officeart/2008/layout/LinedList"/>
    <dgm:cxn modelId="{2938C2AF-475A-47B0-8D55-F57ED8F0D3BB}" type="presParOf" srcId="{F10F5FD0-FA1B-4B2B-86EC-ADFB69735E81}" destId="{3EA88837-7EEA-4248-B7FE-EAB47D66DA01}" srcOrd="10" destOrd="0" presId="urn:microsoft.com/office/officeart/2008/layout/LinedList"/>
    <dgm:cxn modelId="{6B06677E-7517-433F-B21E-E282A176A2A8}" type="presParOf" srcId="{F10F5FD0-FA1B-4B2B-86EC-ADFB69735E81}" destId="{83AAB84C-438C-4BA6-9967-A7569600BB1B}" srcOrd="11" destOrd="0" presId="urn:microsoft.com/office/officeart/2008/layout/LinedList"/>
    <dgm:cxn modelId="{BBB632E2-C42C-403C-B66B-DF1E9AF96CCF}" type="presParOf" srcId="{83AAB84C-438C-4BA6-9967-A7569600BB1B}" destId="{D1061EA8-896B-47E4-B27D-74351D5B1A8A}" srcOrd="0" destOrd="0" presId="urn:microsoft.com/office/officeart/2008/layout/LinedList"/>
    <dgm:cxn modelId="{45E29D2E-7050-4385-A179-9F38000CF5B5}" type="presParOf" srcId="{83AAB84C-438C-4BA6-9967-A7569600BB1B}" destId="{891C402C-AFCE-4F27-B5FF-29AD69AA78D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FD5DCE-5265-40BC-87E3-C979617B39B1}" type="doc">
      <dgm:prSet loTypeId="urn:microsoft.com/office/officeart/2005/8/layout/StepDownProcess" loCatId="process" qsTypeId="urn:microsoft.com/office/officeart/2005/8/quickstyle/simple1" qsCatId="simple" csTypeId="urn:microsoft.com/office/officeart/2005/8/colors/accent1_3" csCatId="accent1" phldr="1"/>
      <dgm:spPr/>
      <dgm:t>
        <a:bodyPr/>
        <a:lstStyle/>
        <a:p>
          <a:endParaRPr lang="lv-LV"/>
        </a:p>
      </dgm:t>
    </dgm:pt>
    <dgm:pt modelId="{FB8A5B47-B8A7-42BD-A5D3-DCB35BBADB75}">
      <dgm:prSet custT="1"/>
      <dgm:spPr/>
      <dgm:t>
        <a:bodyPr/>
        <a:lstStyle/>
        <a:p>
          <a:r>
            <a:rPr lang="lv-LV" sz="1400" dirty="0">
              <a:latin typeface="Calibri" panose="020F0502020204030204" pitchFamily="34" charset="0"/>
              <a:cs typeface="Calibri" panose="020F0502020204030204" pitchFamily="34" charset="0"/>
            </a:rPr>
            <a:t>LM nolikums paredz, ka tā </a:t>
          </a:r>
          <a:r>
            <a:rPr lang="en-US" sz="1400" b="1" u="sng"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koordinē</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vienotas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valsts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demogrāfiskās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politikas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izstrādi</a:t>
          </a:r>
          <a:r>
            <a:rPr lang="lv-LV" sz="1400" dirty="0">
              <a:latin typeface="Calibri" panose="020F0502020204030204" pitchFamily="34" charset="0"/>
              <a:cs typeface="Calibri" panose="020F0502020204030204" pitchFamily="34" charset="0"/>
            </a:rPr>
            <a:t>, bet…</a:t>
          </a:r>
        </a:p>
      </dgm:t>
    </dgm:pt>
    <dgm:pt modelId="{8B58FD37-BDA9-467B-B53B-36C858BC5306}" type="parTrans" cxnId="{1BE43CC5-BBB0-4E67-9A8F-40360462B4CD}">
      <dgm:prSet/>
      <dgm:spPr/>
      <dgm:t>
        <a:bodyPr/>
        <a:lstStyle/>
        <a:p>
          <a:endParaRPr lang="lv-LV"/>
        </a:p>
      </dgm:t>
    </dgm:pt>
    <dgm:pt modelId="{2041E7C2-22C9-4789-B352-763154FC8307}" type="sibTrans" cxnId="{1BE43CC5-BBB0-4E67-9A8F-40360462B4CD}">
      <dgm:prSet/>
      <dgm:spPr/>
      <dgm:t>
        <a:bodyPr/>
        <a:lstStyle/>
        <a:p>
          <a:endParaRPr lang="lv-LV"/>
        </a:p>
      </dgm:t>
    </dgm:pt>
    <dgm:pt modelId="{165874C1-B450-4B12-8754-AB98BD13D833}">
      <dgm:prSet custT="1"/>
      <dgm:spPr/>
      <dgm:t>
        <a:bodyPr/>
        <a:lstStyle/>
        <a:p>
          <a:r>
            <a:rPr lang="lv-LV" sz="1400" dirty="0">
              <a:latin typeface="Calibri" panose="020F0502020204030204" pitchFamily="34" charset="0"/>
              <a:cs typeface="Calibri" panose="020F0502020204030204" pitchFamily="34" charset="0"/>
            </a:rPr>
            <a:t>Nozaru ministrijas ir līdzatbildīgas  par demogrāfisko jautājumu aktualizēšanu savā jomā, iesaistoties kopējās politikas izstrādē un īstenošanā</a:t>
          </a:r>
        </a:p>
      </dgm:t>
    </dgm:pt>
    <dgm:pt modelId="{82318520-B48C-4553-8D0E-AE5E48787590}" type="parTrans" cxnId="{F12C4756-C727-4942-8A88-5925DBE8343B}">
      <dgm:prSet/>
      <dgm:spPr/>
      <dgm:t>
        <a:bodyPr/>
        <a:lstStyle/>
        <a:p>
          <a:endParaRPr lang="lv-LV"/>
        </a:p>
      </dgm:t>
    </dgm:pt>
    <dgm:pt modelId="{055DA6A5-CF1E-440F-B056-0E131F7980D2}" type="sibTrans" cxnId="{F12C4756-C727-4942-8A88-5925DBE8343B}">
      <dgm:prSet/>
      <dgm:spPr/>
      <dgm:t>
        <a:bodyPr/>
        <a:lstStyle/>
        <a:p>
          <a:endParaRPr lang="lv-LV"/>
        </a:p>
      </dgm:t>
    </dgm:pt>
    <dgm:pt modelId="{6045DD39-F368-474A-B0A3-3B550F740A19}">
      <dgm:prSet custT="1"/>
      <dgm:spPr/>
      <dgm:t>
        <a:bodyPr/>
        <a:lstStyle/>
        <a:p>
          <a:r>
            <a:rPr lang="lv-LV" sz="1400" dirty="0">
              <a:latin typeface="Calibri" panose="020F0502020204030204" pitchFamily="34" charset="0"/>
              <a:cs typeface="Calibri" panose="020F0502020204030204" pitchFamily="34" charset="0"/>
            </a:rPr>
            <a:t>VK sniedz atbalstu un kopā ar LM apkopo, izvērtē ministriju priekšlikumus,  sagatavo demogrāfijas politikas ziņojumu un </a:t>
          </a:r>
          <a:r>
            <a:rPr lang="lv-LV" sz="1400" dirty="0" err="1">
              <a:latin typeface="Calibri" panose="020F0502020204030204" pitchFamily="34" charset="0"/>
              <a:cs typeface="Calibri" panose="020F0502020204030204" pitchFamily="34" charset="0"/>
            </a:rPr>
            <a:t>monitorē</a:t>
          </a:r>
          <a:r>
            <a:rPr lang="lv-LV" sz="1400" dirty="0">
              <a:latin typeface="Calibri" panose="020F0502020204030204" pitchFamily="34" charset="0"/>
              <a:cs typeface="Calibri" panose="020F0502020204030204" pitchFamily="34" charset="0"/>
            </a:rPr>
            <a:t> tā izpildi  </a:t>
          </a:r>
        </a:p>
      </dgm:t>
    </dgm:pt>
    <dgm:pt modelId="{0583EB34-6FC1-4D62-AE65-645B99E6F29A}" type="parTrans" cxnId="{BD1833B9-8205-4842-9721-748EA6F151C3}">
      <dgm:prSet/>
      <dgm:spPr/>
      <dgm:t>
        <a:bodyPr/>
        <a:lstStyle/>
        <a:p>
          <a:endParaRPr lang="lv-LV"/>
        </a:p>
      </dgm:t>
    </dgm:pt>
    <dgm:pt modelId="{A0916ABA-6A77-45FA-B417-2D2FE263449F}" type="sibTrans" cxnId="{BD1833B9-8205-4842-9721-748EA6F151C3}">
      <dgm:prSet/>
      <dgm:spPr/>
      <dgm:t>
        <a:bodyPr/>
        <a:lstStyle/>
        <a:p>
          <a:endParaRPr lang="lv-LV"/>
        </a:p>
      </dgm:t>
    </dgm:pt>
    <dgm:pt modelId="{905FD909-E2E2-4041-9396-B0B94EF6E245}">
      <dgm:prSet custT="1"/>
      <dgm:spPr/>
      <dgm:t>
        <a:bodyPr/>
        <a:lstStyle/>
        <a:p>
          <a:r>
            <a:rPr lang="lv-LV" sz="1400" dirty="0">
              <a:latin typeface="Calibri" panose="020F0502020204030204" pitchFamily="34" charset="0"/>
              <a:cs typeface="Calibri" panose="020F0502020204030204" pitchFamily="34" charset="0"/>
            </a:rPr>
            <a:t>Pariet no šaurākas izpratnes par demogrāfiju uz plašāku, iezīmējot tās vietu un nozīmi visu nozaru attīstības politikās  </a:t>
          </a:r>
        </a:p>
      </dgm:t>
    </dgm:pt>
    <dgm:pt modelId="{27B10315-E21D-4E2E-A468-7469433EE1D0}" type="parTrans" cxnId="{0D0E8D31-1267-4160-AA91-63F0A187653B}">
      <dgm:prSet/>
      <dgm:spPr/>
      <dgm:t>
        <a:bodyPr/>
        <a:lstStyle/>
        <a:p>
          <a:endParaRPr lang="lv-LV"/>
        </a:p>
      </dgm:t>
    </dgm:pt>
    <dgm:pt modelId="{DF3CC0E5-4974-4945-AE2F-FE3DAEBB5707}" type="sibTrans" cxnId="{0D0E8D31-1267-4160-AA91-63F0A187653B}">
      <dgm:prSet/>
      <dgm:spPr/>
      <dgm:t>
        <a:bodyPr/>
        <a:lstStyle/>
        <a:p>
          <a:endParaRPr lang="lv-LV"/>
        </a:p>
      </dgm:t>
    </dgm:pt>
    <dgm:pt modelId="{A84C3AE2-1464-4F24-B0C8-52FB0AC71129}" type="pres">
      <dgm:prSet presAssocID="{5EFD5DCE-5265-40BC-87E3-C979617B39B1}" presName="rootnode" presStyleCnt="0">
        <dgm:presLayoutVars>
          <dgm:chMax/>
          <dgm:chPref/>
          <dgm:dir/>
          <dgm:animLvl val="lvl"/>
        </dgm:presLayoutVars>
      </dgm:prSet>
      <dgm:spPr/>
    </dgm:pt>
    <dgm:pt modelId="{13C973C0-C1CF-43D1-A624-28964E2CF146}" type="pres">
      <dgm:prSet presAssocID="{905FD909-E2E2-4041-9396-B0B94EF6E245}" presName="composite" presStyleCnt="0"/>
      <dgm:spPr/>
    </dgm:pt>
    <dgm:pt modelId="{BE853CCD-D25A-4F29-B961-0C7B27E052E2}" type="pres">
      <dgm:prSet presAssocID="{905FD909-E2E2-4041-9396-B0B94EF6E245}" presName="bentUpArrow1" presStyleLbl="alignImgPlace1" presStyleIdx="0" presStyleCnt="3"/>
      <dgm:spPr/>
    </dgm:pt>
    <dgm:pt modelId="{24B4B73D-41B8-4BB0-A7E2-14D3688253DD}" type="pres">
      <dgm:prSet presAssocID="{905FD909-E2E2-4041-9396-B0B94EF6E245}" presName="ParentText" presStyleLbl="node1" presStyleIdx="0" presStyleCnt="4" custScaleX="204998" custScaleY="147521">
        <dgm:presLayoutVars>
          <dgm:chMax val="1"/>
          <dgm:chPref val="1"/>
          <dgm:bulletEnabled val="1"/>
        </dgm:presLayoutVars>
      </dgm:prSet>
      <dgm:spPr/>
    </dgm:pt>
    <dgm:pt modelId="{D00C2AD3-0D73-4DD1-9129-A93296C106E8}" type="pres">
      <dgm:prSet presAssocID="{905FD909-E2E2-4041-9396-B0B94EF6E245}" presName="ChildText" presStyleLbl="revTx" presStyleIdx="0" presStyleCnt="3">
        <dgm:presLayoutVars>
          <dgm:chMax val="0"/>
          <dgm:chPref val="0"/>
          <dgm:bulletEnabled val="1"/>
        </dgm:presLayoutVars>
      </dgm:prSet>
      <dgm:spPr/>
    </dgm:pt>
    <dgm:pt modelId="{2A02C11F-3BAA-4D03-BD34-4E8AE6CE98BC}" type="pres">
      <dgm:prSet presAssocID="{DF3CC0E5-4974-4945-AE2F-FE3DAEBB5707}" presName="sibTrans" presStyleCnt="0"/>
      <dgm:spPr/>
    </dgm:pt>
    <dgm:pt modelId="{FE95A493-3DA1-4EB8-9291-434657F41371}" type="pres">
      <dgm:prSet presAssocID="{FB8A5B47-B8A7-42BD-A5D3-DCB35BBADB75}" presName="composite" presStyleCnt="0"/>
      <dgm:spPr/>
    </dgm:pt>
    <dgm:pt modelId="{47CD0181-ACDE-4380-AACD-D203D69B4FF0}" type="pres">
      <dgm:prSet presAssocID="{FB8A5B47-B8A7-42BD-A5D3-DCB35BBADB75}" presName="bentUpArrow1" presStyleLbl="alignImgPlace1" presStyleIdx="1" presStyleCnt="3"/>
      <dgm:spPr/>
    </dgm:pt>
    <dgm:pt modelId="{BDBF9131-4007-42E2-B713-7B2D94F7404A}" type="pres">
      <dgm:prSet presAssocID="{FB8A5B47-B8A7-42BD-A5D3-DCB35BBADB75}" presName="ParentText" presStyleLbl="node1" presStyleIdx="1" presStyleCnt="4" custScaleX="204998" custScaleY="147521">
        <dgm:presLayoutVars>
          <dgm:chMax val="1"/>
          <dgm:chPref val="1"/>
          <dgm:bulletEnabled val="1"/>
        </dgm:presLayoutVars>
      </dgm:prSet>
      <dgm:spPr/>
    </dgm:pt>
    <dgm:pt modelId="{3D2383EB-7A4D-4CA4-A4C9-1D3678DA21C0}" type="pres">
      <dgm:prSet presAssocID="{FB8A5B47-B8A7-42BD-A5D3-DCB35BBADB75}" presName="ChildText" presStyleLbl="revTx" presStyleIdx="1" presStyleCnt="3">
        <dgm:presLayoutVars>
          <dgm:chMax val="0"/>
          <dgm:chPref val="0"/>
          <dgm:bulletEnabled val="1"/>
        </dgm:presLayoutVars>
      </dgm:prSet>
      <dgm:spPr/>
    </dgm:pt>
    <dgm:pt modelId="{D6F40231-F411-488D-8623-85B0A105948A}" type="pres">
      <dgm:prSet presAssocID="{2041E7C2-22C9-4789-B352-763154FC8307}" presName="sibTrans" presStyleCnt="0"/>
      <dgm:spPr/>
    </dgm:pt>
    <dgm:pt modelId="{5219B748-5590-4494-87FB-0EB87BE65EC4}" type="pres">
      <dgm:prSet presAssocID="{165874C1-B450-4B12-8754-AB98BD13D833}" presName="composite" presStyleCnt="0"/>
      <dgm:spPr/>
    </dgm:pt>
    <dgm:pt modelId="{BECEB65C-ADC4-4318-9D2E-71E0CA8EBE8B}" type="pres">
      <dgm:prSet presAssocID="{165874C1-B450-4B12-8754-AB98BD13D833}" presName="bentUpArrow1" presStyleLbl="alignImgPlace1" presStyleIdx="2" presStyleCnt="3"/>
      <dgm:spPr/>
    </dgm:pt>
    <dgm:pt modelId="{F872B0BD-C556-4FC3-A652-5EEE651141B3}" type="pres">
      <dgm:prSet presAssocID="{165874C1-B450-4B12-8754-AB98BD13D833}" presName="ParentText" presStyleLbl="node1" presStyleIdx="2" presStyleCnt="4" custScaleX="204998" custScaleY="147521">
        <dgm:presLayoutVars>
          <dgm:chMax val="1"/>
          <dgm:chPref val="1"/>
          <dgm:bulletEnabled val="1"/>
        </dgm:presLayoutVars>
      </dgm:prSet>
      <dgm:spPr/>
    </dgm:pt>
    <dgm:pt modelId="{205BCD32-F981-40E8-97FF-D8F41FD826CE}" type="pres">
      <dgm:prSet presAssocID="{165874C1-B450-4B12-8754-AB98BD13D833}" presName="ChildText" presStyleLbl="revTx" presStyleIdx="2" presStyleCnt="3">
        <dgm:presLayoutVars>
          <dgm:chMax val="0"/>
          <dgm:chPref val="0"/>
          <dgm:bulletEnabled val="1"/>
        </dgm:presLayoutVars>
      </dgm:prSet>
      <dgm:spPr/>
    </dgm:pt>
    <dgm:pt modelId="{C11AA4AE-7058-49A1-8BF7-2461F9BFF4B8}" type="pres">
      <dgm:prSet presAssocID="{055DA6A5-CF1E-440F-B056-0E131F7980D2}" presName="sibTrans" presStyleCnt="0"/>
      <dgm:spPr/>
    </dgm:pt>
    <dgm:pt modelId="{AD610AB8-BE2D-47FE-BE36-0848FFA8FD03}" type="pres">
      <dgm:prSet presAssocID="{6045DD39-F368-474A-B0A3-3B550F740A19}" presName="composite" presStyleCnt="0"/>
      <dgm:spPr/>
    </dgm:pt>
    <dgm:pt modelId="{80868CC8-5A02-4CA9-B674-438A00C1B66B}" type="pres">
      <dgm:prSet presAssocID="{6045DD39-F368-474A-B0A3-3B550F740A19}" presName="ParentText" presStyleLbl="node1" presStyleIdx="3" presStyleCnt="4" custScaleX="204998" custScaleY="147521">
        <dgm:presLayoutVars>
          <dgm:chMax val="1"/>
          <dgm:chPref val="1"/>
          <dgm:bulletEnabled val="1"/>
        </dgm:presLayoutVars>
      </dgm:prSet>
      <dgm:spPr/>
    </dgm:pt>
  </dgm:ptLst>
  <dgm:cxnLst>
    <dgm:cxn modelId="{B253C910-838A-4E0A-A8A2-115E5556C082}" type="presOf" srcId="{905FD909-E2E2-4041-9396-B0B94EF6E245}" destId="{24B4B73D-41B8-4BB0-A7E2-14D3688253DD}" srcOrd="0" destOrd="0" presId="urn:microsoft.com/office/officeart/2005/8/layout/StepDownProcess"/>
    <dgm:cxn modelId="{0D0E8D31-1267-4160-AA91-63F0A187653B}" srcId="{5EFD5DCE-5265-40BC-87E3-C979617B39B1}" destId="{905FD909-E2E2-4041-9396-B0B94EF6E245}" srcOrd="0" destOrd="0" parTransId="{27B10315-E21D-4E2E-A468-7469433EE1D0}" sibTransId="{DF3CC0E5-4974-4945-AE2F-FE3DAEBB5707}"/>
    <dgm:cxn modelId="{4ED61E53-0A62-4F85-810C-26D368F55ECE}" type="presOf" srcId="{5EFD5DCE-5265-40BC-87E3-C979617B39B1}" destId="{A84C3AE2-1464-4F24-B0C8-52FB0AC71129}" srcOrd="0" destOrd="0" presId="urn:microsoft.com/office/officeart/2005/8/layout/StepDownProcess"/>
    <dgm:cxn modelId="{F12C4756-C727-4942-8A88-5925DBE8343B}" srcId="{5EFD5DCE-5265-40BC-87E3-C979617B39B1}" destId="{165874C1-B450-4B12-8754-AB98BD13D833}" srcOrd="2" destOrd="0" parTransId="{82318520-B48C-4553-8D0E-AE5E48787590}" sibTransId="{055DA6A5-CF1E-440F-B056-0E131F7980D2}"/>
    <dgm:cxn modelId="{0C7808B1-5E11-4EED-80B6-8ECB0B5A90FC}" type="presOf" srcId="{6045DD39-F368-474A-B0A3-3B550F740A19}" destId="{80868CC8-5A02-4CA9-B674-438A00C1B66B}" srcOrd="0" destOrd="0" presId="urn:microsoft.com/office/officeart/2005/8/layout/StepDownProcess"/>
    <dgm:cxn modelId="{BD1833B9-8205-4842-9721-748EA6F151C3}" srcId="{5EFD5DCE-5265-40BC-87E3-C979617B39B1}" destId="{6045DD39-F368-474A-B0A3-3B550F740A19}" srcOrd="3" destOrd="0" parTransId="{0583EB34-6FC1-4D62-AE65-645B99E6F29A}" sibTransId="{A0916ABA-6A77-45FA-B417-2D2FE263449F}"/>
    <dgm:cxn modelId="{1BE43CC5-BBB0-4E67-9A8F-40360462B4CD}" srcId="{5EFD5DCE-5265-40BC-87E3-C979617B39B1}" destId="{FB8A5B47-B8A7-42BD-A5D3-DCB35BBADB75}" srcOrd="1" destOrd="0" parTransId="{8B58FD37-BDA9-467B-B53B-36C858BC5306}" sibTransId="{2041E7C2-22C9-4789-B352-763154FC8307}"/>
    <dgm:cxn modelId="{2C0374CE-E4F0-4371-8840-3DE024AB68E9}" type="presOf" srcId="{165874C1-B450-4B12-8754-AB98BD13D833}" destId="{F872B0BD-C556-4FC3-A652-5EEE651141B3}" srcOrd="0" destOrd="0" presId="urn:microsoft.com/office/officeart/2005/8/layout/StepDownProcess"/>
    <dgm:cxn modelId="{B956D8CE-A438-4DBE-8DDB-EBB8EA8C0090}" type="presOf" srcId="{FB8A5B47-B8A7-42BD-A5D3-DCB35BBADB75}" destId="{BDBF9131-4007-42E2-B713-7B2D94F7404A}" srcOrd="0" destOrd="0" presId="urn:microsoft.com/office/officeart/2005/8/layout/StepDownProcess"/>
    <dgm:cxn modelId="{4A24BE40-B99A-422A-AC3B-A361072199A8}" type="presParOf" srcId="{A84C3AE2-1464-4F24-B0C8-52FB0AC71129}" destId="{13C973C0-C1CF-43D1-A624-28964E2CF146}" srcOrd="0" destOrd="0" presId="urn:microsoft.com/office/officeart/2005/8/layout/StepDownProcess"/>
    <dgm:cxn modelId="{85CBDF09-29D4-43E6-839B-0A059A3D6426}" type="presParOf" srcId="{13C973C0-C1CF-43D1-A624-28964E2CF146}" destId="{BE853CCD-D25A-4F29-B961-0C7B27E052E2}" srcOrd="0" destOrd="0" presId="urn:microsoft.com/office/officeart/2005/8/layout/StepDownProcess"/>
    <dgm:cxn modelId="{5BC07D02-02E9-440A-8708-7A2EBCD3F2DE}" type="presParOf" srcId="{13C973C0-C1CF-43D1-A624-28964E2CF146}" destId="{24B4B73D-41B8-4BB0-A7E2-14D3688253DD}" srcOrd="1" destOrd="0" presId="urn:microsoft.com/office/officeart/2005/8/layout/StepDownProcess"/>
    <dgm:cxn modelId="{CCC1F822-0626-4B4E-B277-D9B1AFE2B64F}" type="presParOf" srcId="{13C973C0-C1CF-43D1-A624-28964E2CF146}" destId="{D00C2AD3-0D73-4DD1-9129-A93296C106E8}" srcOrd="2" destOrd="0" presId="urn:microsoft.com/office/officeart/2005/8/layout/StepDownProcess"/>
    <dgm:cxn modelId="{A9F4E853-F931-4EE3-BAD8-29EF071BFF5E}" type="presParOf" srcId="{A84C3AE2-1464-4F24-B0C8-52FB0AC71129}" destId="{2A02C11F-3BAA-4D03-BD34-4E8AE6CE98BC}" srcOrd="1" destOrd="0" presId="urn:microsoft.com/office/officeart/2005/8/layout/StepDownProcess"/>
    <dgm:cxn modelId="{1BDE0FB0-EC29-406E-8C9E-5F6AB949CB51}" type="presParOf" srcId="{A84C3AE2-1464-4F24-B0C8-52FB0AC71129}" destId="{FE95A493-3DA1-4EB8-9291-434657F41371}" srcOrd="2" destOrd="0" presId="urn:microsoft.com/office/officeart/2005/8/layout/StepDownProcess"/>
    <dgm:cxn modelId="{6BF13461-05F2-4427-8AA3-F36697BDF732}" type="presParOf" srcId="{FE95A493-3DA1-4EB8-9291-434657F41371}" destId="{47CD0181-ACDE-4380-AACD-D203D69B4FF0}" srcOrd="0" destOrd="0" presId="urn:microsoft.com/office/officeart/2005/8/layout/StepDownProcess"/>
    <dgm:cxn modelId="{22ED63DD-CD5F-4E5D-A4A1-D08A32798743}" type="presParOf" srcId="{FE95A493-3DA1-4EB8-9291-434657F41371}" destId="{BDBF9131-4007-42E2-B713-7B2D94F7404A}" srcOrd="1" destOrd="0" presId="urn:microsoft.com/office/officeart/2005/8/layout/StepDownProcess"/>
    <dgm:cxn modelId="{857504CD-2237-40DE-BA0B-B9BC6E9F3932}" type="presParOf" srcId="{FE95A493-3DA1-4EB8-9291-434657F41371}" destId="{3D2383EB-7A4D-4CA4-A4C9-1D3678DA21C0}" srcOrd="2" destOrd="0" presId="urn:microsoft.com/office/officeart/2005/8/layout/StepDownProcess"/>
    <dgm:cxn modelId="{E99723EA-0E9F-4D49-A63C-035491C0C85A}" type="presParOf" srcId="{A84C3AE2-1464-4F24-B0C8-52FB0AC71129}" destId="{D6F40231-F411-488D-8623-85B0A105948A}" srcOrd="3" destOrd="0" presId="urn:microsoft.com/office/officeart/2005/8/layout/StepDownProcess"/>
    <dgm:cxn modelId="{BCF1EE6C-45DE-4AFC-AEC3-1F929C639FE5}" type="presParOf" srcId="{A84C3AE2-1464-4F24-B0C8-52FB0AC71129}" destId="{5219B748-5590-4494-87FB-0EB87BE65EC4}" srcOrd="4" destOrd="0" presId="urn:microsoft.com/office/officeart/2005/8/layout/StepDownProcess"/>
    <dgm:cxn modelId="{F17E6BB2-F9EE-4D40-8B08-3A6AD3CAA2B1}" type="presParOf" srcId="{5219B748-5590-4494-87FB-0EB87BE65EC4}" destId="{BECEB65C-ADC4-4318-9D2E-71E0CA8EBE8B}" srcOrd="0" destOrd="0" presId="urn:microsoft.com/office/officeart/2005/8/layout/StepDownProcess"/>
    <dgm:cxn modelId="{E7793B99-E8F0-4CD6-8E26-30E9E1B5CED2}" type="presParOf" srcId="{5219B748-5590-4494-87FB-0EB87BE65EC4}" destId="{F872B0BD-C556-4FC3-A652-5EEE651141B3}" srcOrd="1" destOrd="0" presId="urn:microsoft.com/office/officeart/2005/8/layout/StepDownProcess"/>
    <dgm:cxn modelId="{27BC8C86-6654-44EA-9DA3-B0D3678C549E}" type="presParOf" srcId="{5219B748-5590-4494-87FB-0EB87BE65EC4}" destId="{205BCD32-F981-40E8-97FF-D8F41FD826CE}" srcOrd="2" destOrd="0" presId="urn:microsoft.com/office/officeart/2005/8/layout/StepDownProcess"/>
    <dgm:cxn modelId="{D27BDE33-6EC6-47C0-90D2-1910E48CCC75}" type="presParOf" srcId="{A84C3AE2-1464-4F24-B0C8-52FB0AC71129}" destId="{C11AA4AE-7058-49A1-8BF7-2461F9BFF4B8}" srcOrd="5" destOrd="0" presId="urn:microsoft.com/office/officeart/2005/8/layout/StepDownProcess"/>
    <dgm:cxn modelId="{B2869D3D-AC24-47A7-9271-9CE29AB4CBCC}" type="presParOf" srcId="{A84C3AE2-1464-4F24-B0C8-52FB0AC71129}" destId="{AD610AB8-BE2D-47FE-BE36-0848FFA8FD03}" srcOrd="6" destOrd="0" presId="urn:microsoft.com/office/officeart/2005/8/layout/StepDownProcess"/>
    <dgm:cxn modelId="{5D928AB7-6F3D-44E1-9651-F66AF2AF30F1}" type="presParOf" srcId="{AD610AB8-BE2D-47FE-BE36-0848FFA8FD03}" destId="{80868CC8-5A02-4CA9-B674-438A00C1B66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62162A-2BFB-4B6C-8953-68ACF0B25237}" type="doc">
      <dgm:prSet loTypeId="urn:microsoft.com/office/officeart/2005/8/layout/arrow2" loCatId="process" qsTypeId="urn:microsoft.com/office/officeart/2005/8/quickstyle/simple1" qsCatId="simple" csTypeId="urn:microsoft.com/office/officeart/2005/8/colors/accent1_5" csCatId="accent1" phldr="1"/>
      <dgm:spPr/>
      <dgm:t>
        <a:bodyPr/>
        <a:lstStyle/>
        <a:p>
          <a:endParaRPr lang="lv-LV"/>
        </a:p>
      </dgm:t>
    </dgm:pt>
    <dgm:pt modelId="{70E48046-7BBA-4457-8075-4A3ECF51A44F}">
      <dgm:prSet phldrT="[Text]" custT="1"/>
      <dgm:spPr/>
      <dgm:t>
        <a:bodyPr/>
        <a:lstStyle/>
        <a:p>
          <a:r>
            <a:rPr lang="lv-LV" sz="1200" dirty="0">
              <a:latin typeface="Calibri" panose="020F0502020204030204" pitchFamily="34" charset="0"/>
              <a:cs typeface="Calibri" panose="020F0502020204030204" pitchFamily="34" charset="0"/>
            </a:rPr>
            <a:t>16.01.24 </a:t>
          </a:r>
        </a:p>
        <a:p>
          <a:r>
            <a:rPr lang="lv-LV" sz="1200" dirty="0">
              <a:latin typeface="Calibri" panose="020F0502020204030204" pitchFamily="34" charset="0"/>
              <a:cs typeface="Calibri" panose="020F0502020204030204" pitchFamily="34" charset="0"/>
            </a:rPr>
            <a:t>MKK vienošanās par demogrāfijas politikas darbu organizāciju</a:t>
          </a:r>
        </a:p>
      </dgm:t>
    </dgm:pt>
    <dgm:pt modelId="{90BA84B7-8315-49AF-A067-006139372AEB}" type="parTrans" cxnId="{9A61ACB6-AF4B-4953-8A23-50686C78FC64}">
      <dgm:prSet/>
      <dgm:spPr/>
      <dgm:t>
        <a:bodyPr/>
        <a:lstStyle/>
        <a:p>
          <a:endParaRPr lang="lv-LV"/>
        </a:p>
      </dgm:t>
    </dgm:pt>
    <dgm:pt modelId="{AA3182E5-78A8-4F46-BE55-2F194A0D9B02}" type="sibTrans" cxnId="{9A61ACB6-AF4B-4953-8A23-50686C78FC64}">
      <dgm:prSet/>
      <dgm:spPr/>
      <dgm:t>
        <a:bodyPr/>
        <a:lstStyle/>
        <a:p>
          <a:endParaRPr lang="lv-LV"/>
        </a:p>
      </dgm:t>
    </dgm:pt>
    <dgm:pt modelId="{73905959-953D-459E-A22D-737EADFE0A3B}">
      <dgm:prSet phldrT="[Text]" custT="1"/>
      <dgm:spPr/>
      <dgm:t>
        <a:bodyPr/>
        <a:lstStyle/>
        <a:p>
          <a:r>
            <a:rPr lang="lv-LV" sz="1200" dirty="0">
              <a:latin typeface="Calibri" panose="020F0502020204030204" pitchFamily="34" charset="0"/>
              <a:cs typeface="Calibri" panose="020F0502020204030204" pitchFamily="34" charset="0"/>
            </a:rPr>
            <a:t>30.06.2024</a:t>
          </a:r>
        </a:p>
        <a:p>
          <a:r>
            <a:rPr lang="lv-LV" sz="1200" dirty="0">
              <a:latin typeface="Calibri" panose="020F0502020204030204" pitchFamily="34" charset="0"/>
              <a:cs typeface="Calibri" panose="020F0502020204030204" pitchFamily="34" charset="0"/>
            </a:rPr>
            <a:t>LM sadarbībā ar VK un līdzdarbojoties visām nozaru ministrijām sagatavo vienotu demogrāfijas attīstības ziņojumu, iesniegšanai MK </a:t>
          </a:r>
        </a:p>
      </dgm:t>
    </dgm:pt>
    <dgm:pt modelId="{54558856-3BEF-45FF-8A25-2901CCCD25A6}" type="parTrans" cxnId="{59BC46E5-5438-487B-9675-D4AEB76CADF4}">
      <dgm:prSet/>
      <dgm:spPr/>
      <dgm:t>
        <a:bodyPr/>
        <a:lstStyle/>
        <a:p>
          <a:endParaRPr lang="lv-LV"/>
        </a:p>
      </dgm:t>
    </dgm:pt>
    <dgm:pt modelId="{59337CCA-381D-49C2-AE5C-C92312EECBC2}" type="sibTrans" cxnId="{59BC46E5-5438-487B-9675-D4AEB76CADF4}">
      <dgm:prSet/>
      <dgm:spPr/>
      <dgm:t>
        <a:bodyPr/>
        <a:lstStyle/>
        <a:p>
          <a:endParaRPr lang="lv-LV"/>
        </a:p>
      </dgm:t>
    </dgm:pt>
    <dgm:pt modelId="{3AD0FBF4-1606-4400-A9DD-B602F2653A7C}">
      <dgm:prSet phldrT="[Text]" custT="1"/>
      <dgm:spPr/>
      <dgm:t>
        <a:bodyPr/>
        <a:lstStyle/>
        <a:p>
          <a:pPr marR="0" eaLnBrk="1" fontAlgn="auto" latinLnBrk="0" hangingPunct="1">
            <a:buClrTx/>
            <a:buSzTx/>
            <a:buFontTx/>
            <a:buNone/>
            <a:tabLst/>
            <a:defRPr/>
          </a:pPr>
          <a:r>
            <a:rPr lang="lv-LV" sz="1200" dirty="0">
              <a:latin typeface="Calibri" panose="020F0502020204030204" pitchFamily="34" charset="0"/>
              <a:cs typeface="Calibri" panose="020F0502020204030204" pitchFamily="34" charset="0"/>
            </a:rPr>
            <a:t>30.03.2024</a:t>
          </a:r>
        </a:p>
        <a:p>
          <a:pPr marR="0" eaLnBrk="1" fontAlgn="auto" latinLnBrk="0" hangingPunct="1">
            <a:buClrTx/>
            <a:buSzTx/>
            <a:buFontTx/>
            <a:buNone/>
            <a:tabLst/>
            <a:defRPr/>
          </a:pPr>
          <a:r>
            <a:rPr lang="lv-LV" sz="1200" dirty="0">
              <a:latin typeface="Calibri" panose="020F0502020204030204" pitchFamily="34" charset="0"/>
              <a:cs typeface="Calibri" panose="020F0502020204030204" pitchFamily="34" charset="0"/>
            </a:rPr>
            <a:t>visas nozaru ministrijas sagatavo un iesniedz priekšlikumus demogrāfijas attīstības ziņojumam </a:t>
          </a:r>
        </a:p>
      </dgm:t>
    </dgm:pt>
    <dgm:pt modelId="{712BF287-8E1A-4BCF-871C-DECB3FFFE64B}" type="parTrans" cxnId="{CD99FE85-870E-4A86-B6D5-070A45ECBC38}">
      <dgm:prSet/>
      <dgm:spPr/>
      <dgm:t>
        <a:bodyPr/>
        <a:lstStyle/>
        <a:p>
          <a:endParaRPr lang="lv-LV"/>
        </a:p>
      </dgm:t>
    </dgm:pt>
    <dgm:pt modelId="{7BFDAAFD-8D89-46EC-9E48-2D5ECC1A0117}" type="sibTrans" cxnId="{CD99FE85-870E-4A86-B6D5-070A45ECBC38}">
      <dgm:prSet/>
      <dgm:spPr/>
      <dgm:t>
        <a:bodyPr/>
        <a:lstStyle/>
        <a:p>
          <a:endParaRPr lang="lv-LV"/>
        </a:p>
      </dgm:t>
    </dgm:pt>
    <dgm:pt modelId="{E8148E01-87DC-48E6-B37B-EA4BDEA5BFCB}">
      <dgm:prSet phldrT="[Text]" custT="1"/>
      <dgm:spPr/>
      <dgm:t>
        <a:bodyPr/>
        <a:lstStyle/>
        <a:p>
          <a:pPr marR="0" eaLnBrk="1" fontAlgn="auto" latinLnBrk="0" hangingPunct="1">
            <a:buClrTx/>
            <a:buSzTx/>
            <a:buFontTx/>
            <a:buNone/>
            <a:tabLst/>
            <a:defRPr/>
          </a:pPr>
          <a:r>
            <a:rPr lang="lv-LV" sz="1200" dirty="0">
              <a:latin typeface="Calibri" panose="020F0502020204030204" pitchFamily="34" charset="0"/>
              <a:cs typeface="Calibri" panose="020F0502020204030204" pitchFamily="34" charset="0"/>
            </a:rPr>
            <a:t>priekšlikumi tiek prezentēti (LM, VK un NVO) izvērtēšanai, DG </a:t>
          </a:r>
          <a:r>
            <a:rPr lang="lv-LV" sz="1200" dirty="0" err="1">
              <a:latin typeface="Calibri" panose="020F0502020204030204" pitchFamily="34" charset="0"/>
              <a:cs typeface="Calibri" panose="020F0502020204030204" pitchFamily="34" charset="0"/>
            </a:rPr>
            <a:t>utml</a:t>
          </a:r>
          <a:r>
            <a:rPr lang="lv-LV" sz="1200" dirty="0">
              <a:latin typeface="Calibri" panose="020F0502020204030204" pitchFamily="34" charset="0"/>
              <a:cs typeface="Calibri" panose="020F0502020204030204" pitchFamily="34" charset="0"/>
            </a:rPr>
            <a:t>. </a:t>
          </a:r>
        </a:p>
      </dgm:t>
    </dgm:pt>
    <dgm:pt modelId="{783A9761-799B-4650-AD52-D15303054934}" type="parTrans" cxnId="{59C830D4-6ACB-4D67-B369-BC26B906E7A1}">
      <dgm:prSet/>
      <dgm:spPr/>
      <dgm:t>
        <a:bodyPr/>
        <a:lstStyle/>
        <a:p>
          <a:endParaRPr lang="lv-LV"/>
        </a:p>
      </dgm:t>
    </dgm:pt>
    <dgm:pt modelId="{8B507D27-9BCD-4880-A7F3-44E8421F6C80}" type="sibTrans" cxnId="{59C830D4-6ACB-4D67-B369-BC26B906E7A1}">
      <dgm:prSet/>
      <dgm:spPr/>
      <dgm:t>
        <a:bodyPr/>
        <a:lstStyle/>
        <a:p>
          <a:endParaRPr lang="lv-LV"/>
        </a:p>
      </dgm:t>
    </dgm:pt>
    <dgm:pt modelId="{6A377452-61B5-4CB0-A3CE-DFD3011C718C}">
      <dgm:prSet phldrT="[Text]" custT="1"/>
      <dgm:spPr/>
      <dgm:t>
        <a:bodyPr/>
        <a:lstStyle/>
        <a:p>
          <a:r>
            <a:rPr lang="lv-LV" altLang="en-US" sz="1200" dirty="0">
              <a:latin typeface="Calibri" panose="020F0502020204030204" pitchFamily="34" charset="0"/>
              <a:cs typeface="Calibri" panose="020F0502020204030204" pitchFamily="34" charset="0"/>
            </a:rPr>
            <a:t>Demogrāfisko lietu padomes sēde (07.02.24) – diskutēt par pieeju demogrāfijas politikas veidošanā                               </a:t>
          </a:r>
          <a:endParaRPr lang="lv-LV" sz="1200" dirty="0">
            <a:latin typeface="Calibri" panose="020F0502020204030204" pitchFamily="34" charset="0"/>
            <a:cs typeface="Calibri" panose="020F0502020204030204" pitchFamily="34" charset="0"/>
          </a:endParaRPr>
        </a:p>
      </dgm:t>
    </dgm:pt>
    <dgm:pt modelId="{CB015ECF-7D19-42A7-BAA2-5523689D4856}" type="parTrans" cxnId="{2836FA9A-0EAE-4FE0-86B1-1FA3523D04C9}">
      <dgm:prSet/>
      <dgm:spPr/>
      <dgm:t>
        <a:bodyPr/>
        <a:lstStyle/>
        <a:p>
          <a:endParaRPr lang="lv-LV"/>
        </a:p>
      </dgm:t>
    </dgm:pt>
    <dgm:pt modelId="{820CBF38-440B-4816-BA8E-20009D986412}" type="sibTrans" cxnId="{2836FA9A-0EAE-4FE0-86B1-1FA3523D04C9}">
      <dgm:prSet/>
      <dgm:spPr/>
      <dgm:t>
        <a:bodyPr/>
        <a:lstStyle/>
        <a:p>
          <a:endParaRPr lang="lv-LV"/>
        </a:p>
      </dgm:t>
    </dgm:pt>
    <dgm:pt modelId="{7E08468E-7D22-46A5-935B-DAA4424242D2}" type="pres">
      <dgm:prSet presAssocID="{0762162A-2BFB-4B6C-8953-68ACF0B25237}" presName="arrowDiagram" presStyleCnt="0">
        <dgm:presLayoutVars>
          <dgm:chMax val="5"/>
          <dgm:dir/>
          <dgm:resizeHandles val="exact"/>
        </dgm:presLayoutVars>
      </dgm:prSet>
      <dgm:spPr/>
    </dgm:pt>
    <dgm:pt modelId="{4F8ED511-8C8A-4A65-8249-C1D5B5113FE1}" type="pres">
      <dgm:prSet presAssocID="{0762162A-2BFB-4B6C-8953-68ACF0B25237}" presName="arrow" presStyleLbl="bgShp" presStyleIdx="0" presStyleCnt="1"/>
      <dgm:spPr/>
    </dgm:pt>
    <dgm:pt modelId="{3C78EF90-6E03-41FD-B84E-FFD112586BF8}" type="pres">
      <dgm:prSet presAssocID="{0762162A-2BFB-4B6C-8953-68ACF0B25237}" presName="arrowDiagram5" presStyleCnt="0"/>
      <dgm:spPr/>
    </dgm:pt>
    <dgm:pt modelId="{F7265B9E-3EF5-4B1A-8137-ABD5220A8CB2}" type="pres">
      <dgm:prSet presAssocID="{70E48046-7BBA-4457-8075-4A3ECF51A44F}" presName="bullet5a" presStyleLbl="node1" presStyleIdx="0" presStyleCnt="5"/>
      <dgm:spPr/>
    </dgm:pt>
    <dgm:pt modelId="{83B0EF39-79EE-44C4-8243-70E7BC026251}" type="pres">
      <dgm:prSet presAssocID="{70E48046-7BBA-4457-8075-4A3ECF51A44F}" presName="textBox5a" presStyleLbl="revTx" presStyleIdx="0" presStyleCnt="5" custScaleX="104247">
        <dgm:presLayoutVars>
          <dgm:bulletEnabled val="1"/>
        </dgm:presLayoutVars>
      </dgm:prSet>
      <dgm:spPr/>
    </dgm:pt>
    <dgm:pt modelId="{261530B0-44FE-451E-B0A6-95227CDCEFDE}" type="pres">
      <dgm:prSet presAssocID="{6A377452-61B5-4CB0-A3CE-DFD3011C718C}" presName="bullet5b" presStyleLbl="node1" presStyleIdx="1" presStyleCnt="5"/>
      <dgm:spPr/>
    </dgm:pt>
    <dgm:pt modelId="{00F9E859-4868-4CF9-A172-1EE1D68E06AC}" type="pres">
      <dgm:prSet presAssocID="{6A377452-61B5-4CB0-A3CE-DFD3011C718C}" presName="textBox5b" presStyleLbl="revTx" presStyleIdx="1" presStyleCnt="5">
        <dgm:presLayoutVars>
          <dgm:bulletEnabled val="1"/>
        </dgm:presLayoutVars>
      </dgm:prSet>
      <dgm:spPr/>
    </dgm:pt>
    <dgm:pt modelId="{0C3B37D4-B734-4FBA-9AEB-9FFF5283E87E}" type="pres">
      <dgm:prSet presAssocID="{3AD0FBF4-1606-4400-A9DD-B602F2653A7C}" presName="bullet5c" presStyleLbl="node1" presStyleIdx="2" presStyleCnt="5"/>
      <dgm:spPr/>
    </dgm:pt>
    <dgm:pt modelId="{B7DE0C55-9272-46A7-B467-1A87026A5181}" type="pres">
      <dgm:prSet presAssocID="{3AD0FBF4-1606-4400-A9DD-B602F2653A7C}" presName="textBox5c" presStyleLbl="revTx" presStyleIdx="2" presStyleCnt="5">
        <dgm:presLayoutVars>
          <dgm:bulletEnabled val="1"/>
        </dgm:presLayoutVars>
      </dgm:prSet>
      <dgm:spPr/>
    </dgm:pt>
    <dgm:pt modelId="{8F39C96D-E2A0-4D2F-BF37-7902BDE77E86}" type="pres">
      <dgm:prSet presAssocID="{E8148E01-87DC-48E6-B37B-EA4BDEA5BFCB}" presName="bullet5d" presStyleLbl="node1" presStyleIdx="3" presStyleCnt="5"/>
      <dgm:spPr/>
    </dgm:pt>
    <dgm:pt modelId="{0386B4AF-095E-49DE-8B2F-00FD1DBB3138}" type="pres">
      <dgm:prSet presAssocID="{E8148E01-87DC-48E6-B37B-EA4BDEA5BFCB}" presName="textBox5d" presStyleLbl="revTx" presStyleIdx="3" presStyleCnt="5">
        <dgm:presLayoutVars>
          <dgm:bulletEnabled val="1"/>
        </dgm:presLayoutVars>
      </dgm:prSet>
      <dgm:spPr/>
    </dgm:pt>
    <dgm:pt modelId="{AAFAD126-D0B1-4AB4-B0F9-29B15D520549}" type="pres">
      <dgm:prSet presAssocID="{73905959-953D-459E-A22D-737EADFE0A3B}" presName="bullet5e" presStyleLbl="node1" presStyleIdx="4" presStyleCnt="5"/>
      <dgm:spPr/>
    </dgm:pt>
    <dgm:pt modelId="{56231CFC-85B9-4B2A-8BAE-E8919B1FDCB4}" type="pres">
      <dgm:prSet presAssocID="{73905959-953D-459E-A22D-737EADFE0A3B}" presName="textBox5e" presStyleLbl="revTx" presStyleIdx="4" presStyleCnt="5">
        <dgm:presLayoutVars>
          <dgm:bulletEnabled val="1"/>
        </dgm:presLayoutVars>
      </dgm:prSet>
      <dgm:spPr/>
    </dgm:pt>
  </dgm:ptLst>
  <dgm:cxnLst>
    <dgm:cxn modelId="{92218900-EF47-4D25-98F0-B568F624D983}" type="presOf" srcId="{70E48046-7BBA-4457-8075-4A3ECF51A44F}" destId="{83B0EF39-79EE-44C4-8243-70E7BC026251}" srcOrd="0" destOrd="0" presId="urn:microsoft.com/office/officeart/2005/8/layout/arrow2"/>
    <dgm:cxn modelId="{089EBC2D-23FA-4389-9E8E-84C78F5861AF}" type="presOf" srcId="{73905959-953D-459E-A22D-737EADFE0A3B}" destId="{56231CFC-85B9-4B2A-8BAE-E8919B1FDCB4}" srcOrd="0" destOrd="0" presId="urn:microsoft.com/office/officeart/2005/8/layout/arrow2"/>
    <dgm:cxn modelId="{CD99FE85-870E-4A86-B6D5-070A45ECBC38}" srcId="{0762162A-2BFB-4B6C-8953-68ACF0B25237}" destId="{3AD0FBF4-1606-4400-A9DD-B602F2653A7C}" srcOrd="2" destOrd="0" parTransId="{712BF287-8E1A-4BCF-871C-DECB3FFFE64B}" sibTransId="{7BFDAAFD-8D89-46EC-9E48-2D5ECC1A0117}"/>
    <dgm:cxn modelId="{CA53F08F-444A-448D-AE07-23CE727EFB3D}" type="presOf" srcId="{3AD0FBF4-1606-4400-A9DD-B602F2653A7C}" destId="{B7DE0C55-9272-46A7-B467-1A87026A5181}" srcOrd="0" destOrd="0" presId="urn:microsoft.com/office/officeart/2005/8/layout/arrow2"/>
    <dgm:cxn modelId="{2836FA9A-0EAE-4FE0-86B1-1FA3523D04C9}" srcId="{0762162A-2BFB-4B6C-8953-68ACF0B25237}" destId="{6A377452-61B5-4CB0-A3CE-DFD3011C718C}" srcOrd="1" destOrd="0" parTransId="{CB015ECF-7D19-42A7-BAA2-5523689D4856}" sibTransId="{820CBF38-440B-4816-BA8E-20009D986412}"/>
    <dgm:cxn modelId="{8A2855AF-87EB-4C43-B23F-D23EB33E0FF0}" type="presOf" srcId="{0762162A-2BFB-4B6C-8953-68ACF0B25237}" destId="{7E08468E-7D22-46A5-935B-DAA4424242D2}" srcOrd="0" destOrd="0" presId="urn:microsoft.com/office/officeart/2005/8/layout/arrow2"/>
    <dgm:cxn modelId="{9A61ACB6-AF4B-4953-8A23-50686C78FC64}" srcId="{0762162A-2BFB-4B6C-8953-68ACF0B25237}" destId="{70E48046-7BBA-4457-8075-4A3ECF51A44F}" srcOrd="0" destOrd="0" parTransId="{90BA84B7-8315-49AF-A067-006139372AEB}" sibTransId="{AA3182E5-78A8-4F46-BE55-2F194A0D9B02}"/>
    <dgm:cxn modelId="{E2CB99C8-1C6B-400B-955B-60F61AA40A25}" type="presOf" srcId="{E8148E01-87DC-48E6-B37B-EA4BDEA5BFCB}" destId="{0386B4AF-095E-49DE-8B2F-00FD1DBB3138}" srcOrd="0" destOrd="0" presId="urn:microsoft.com/office/officeart/2005/8/layout/arrow2"/>
    <dgm:cxn modelId="{63BE61D0-3ED2-4DEC-AD94-7192DA96AF13}" type="presOf" srcId="{6A377452-61B5-4CB0-A3CE-DFD3011C718C}" destId="{00F9E859-4868-4CF9-A172-1EE1D68E06AC}" srcOrd="0" destOrd="0" presId="urn:microsoft.com/office/officeart/2005/8/layout/arrow2"/>
    <dgm:cxn modelId="{59C830D4-6ACB-4D67-B369-BC26B906E7A1}" srcId="{0762162A-2BFB-4B6C-8953-68ACF0B25237}" destId="{E8148E01-87DC-48E6-B37B-EA4BDEA5BFCB}" srcOrd="3" destOrd="0" parTransId="{783A9761-799B-4650-AD52-D15303054934}" sibTransId="{8B507D27-9BCD-4880-A7F3-44E8421F6C80}"/>
    <dgm:cxn modelId="{59BC46E5-5438-487B-9675-D4AEB76CADF4}" srcId="{0762162A-2BFB-4B6C-8953-68ACF0B25237}" destId="{73905959-953D-459E-A22D-737EADFE0A3B}" srcOrd="4" destOrd="0" parTransId="{54558856-3BEF-45FF-8A25-2901CCCD25A6}" sibTransId="{59337CCA-381D-49C2-AE5C-C92312EECBC2}"/>
    <dgm:cxn modelId="{6A685725-5062-444B-A80D-42843357126A}" type="presParOf" srcId="{7E08468E-7D22-46A5-935B-DAA4424242D2}" destId="{4F8ED511-8C8A-4A65-8249-C1D5B5113FE1}" srcOrd="0" destOrd="0" presId="urn:microsoft.com/office/officeart/2005/8/layout/arrow2"/>
    <dgm:cxn modelId="{7B04ECCD-E822-4190-A30C-95FAA223D094}" type="presParOf" srcId="{7E08468E-7D22-46A5-935B-DAA4424242D2}" destId="{3C78EF90-6E03-41FD-B84E-FFD112586BF8}" srcOrd="1" destOrd="0" presId="urn:microsoft.com/office/officeart/2005/8/layout/arrow2"/>
    <dgm:cxn modelId="{6C3A47ED-B37F-4B99-9825-6764A457BD10}" type="presParOf" srcId="{3C78EF90-6E03-41FD-B84E-FFD112586BF8}" destId="{F7265B9E-3EF5-4B1A-8137-ABD5220A8CB2}" srcOrd="0" destOrd="0" presId="urn:microsoft.com/office/officeart/2005/8/layout/arrow2"/>
    <dgm:cxn modelId="{CDD9CF89-B582-4B25-B34C-9468302174E6}" type="presParOf" srcId="{3C78EF90-6E03-41FD-B84E-FFD112586BF8}" destId="{83B0EF39-79EE-44C4-8243-70E7BC026251}" srcOrd="1" destOrd="0" presId="urn:microsoft.com/office/officeart/2005/8/layout/arrow2"/>
    <dgm:cxn modelId="{7B39B937-41BD-448A-96FA-83CC93BB8194}" type="presParOf" srcId="{3C78EF90-6E03-41FD-B84E-FFD112586BF8}" destId="{261530B0-44FE-451E-B0A6-95227CDCEFDE}" srcOrd="2" destOrd="0" presId="urn:microsoft.com/office/officeart/2005/8/layout/arrow2"/>
    <dgm:cxn modelId="{7BDE8543-8F2C-4908-815C-9586F0E1A0B1}" type="presParOf" srcId="{3C78EF90-6E03-41FD-B84E-FFD112586BF8}" destId="{00F9E859-4868-4CF9-A172-1EE1D68E06AC}" srcOrd="3" destOrd="0" presId="urn:microsoft.com/office/officeart/2005/8/layout/arrow2"/>
    <dgm:cxn modelId="{11B9D6EB-A2C3-4A57-9E9F-2754B126F993}" type="presParOf" srcId="{3C78EF90-6E03-41FD-B84E-FFD112586BF8}" destId="{0C3B37D4-B734-4FBA-9AEB-9FFF5283E87E}" srcOrd="4" destOrd="0" presId="urn:microsoft.com/office/officeart/2005/8/layout/arrow2"/>
    <dgm:cxn modelId="{27546B33-BD51-463E-90D8-DC7A8D303265}" type="presParOf" srcId="{3C78EF90-6E03-41FD-B84E-FFD112586BF8}" destId="{B7DE0C55-9272-46A7-B467-1A87026A5181}" srcOrd="5" destOrd="0" presId="urn:microsoft.com/office/officeart/2005/8/layout/arrow2"/>
    <dgm:cxn modelId="{E9CA63FE-1D84-4E0A-9F93-FF66870DBA51}" type="presParOf" srcId="{3C78EF90-6E03-41FD-B84E-FFD112586BF8}" destId="{8F39C96D-E2A0-4D2F-BF37-7902BDE77E86}" srcOrd="6" destOrd="0" presId="urn:microsoft.com/office/officeart/2005/8/layout/arrow2"/>
    <dgm:cxn modelId="{9C03C4B4-29F3-45AB-B45F-1548331FC9E0}" type="presParOf" srcId="{3C78EF90-6E03-41FD-B84E-FFD112586BF8}" destId="{0386B4AF-095E-49DE-8B2F-00FD1DBB3138}" srcOrd="7" destOrd="0" presId="urn:microsoft.com/office/officeart/2005/8/layout/arrow2"/>
    <dgm:cxn modelId="{C3C871FB-8AAD-4084-9B35-B96B072B99DA}" type="presParOf" srcId="{3C78EF90-6E03-41FD-B84E-FFD112586BF8}" destId="{AAFAD126-D0B1-4AB4-B0F9-29B15D520549}" srcOrd="8" destOrd="0" presId="urn:microsoft.com/office/officeart/2005/8/layout/arrow2"/>
    <dgm:cxn modelId="{503C68B1-B324-4A5F-8375-8389E34026E5}" type="presParOf" srcId="{3C78EF90-6E03-41FD-B84E-FFD112586BF8}" destId="{56231CFC-85B9-4B2A-8BAE-E8919B1FDCB4}"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A3FE2-83FD-461A-8095-A27924C416BB}">
      <dsp:nvSpPr>
        <dsp:cNvPr id="0" name=""/>
        <dsp:cNvSpPr/>
      </dsp:nvSpPr>
      <dsp:spPr>
        <a:xfrm>
          <a:off x="-457179" y="8550"/>
          <a:ext cx="4735511" cy="4735511"/>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6CC12D-FF9C-415F-95AA-7E35D82DC5E5}">
      <dsp:nvSpPr>
        <dsp:cNvPr id="0" name=""/>
        <dsp:cNvSpPr/>
      </dsp:nvSpPr>
      <dsp:spPr>
        <a:xfrm>
          <a:off x="1840476" y="0"/>
          <a:ext cx="9395082" cy="473551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lv-LV" sz="4000" kern="1200" dirty="0">
              <a:latin typeface="Calibri" panose="020F0502020204030204" pitchFamily="34" charset="0"/>
              <a:ea typeface="Verdana" panose="020B0604030504040204" pitchFamily="34" charset="0"/>
              <a:cs typeface="Calibri" panose="020F0502020204030204" pitchFamily="34" charset="0"/>
            </a:rPr>
            <a:t>Plašāk</a:t>
          </a:r>
          <a:endParaRPr lang="lv-LV" sz="3000" kern="1200" dirty="0">
            <a:latin typeface="Calibri" panose="020F0502020204030204" pitchFamily="34" charset="0"/>
            <a:ea typeface="Verdana" panose="020B0604030504040204" pitchFamily="34" charset="0"/>
            <a:cs typeface="Calibri" panose="020F0502020204030204" pitchFamily="34" charset="0"/>
          </a:endParaRPr>
        </a:p>
      </dsp:txBody>
      <dsp:txXfrm>
        <a:off x="1840476" y="0"/>
        <a:ext cx="4697541" cy="2249368"/>
      </dsp:txXfrm>
    </dsp:sp>
    <dsp:sp modelId="{2066A7DE-E057-43C5-888D-19DA55E98E1F}">
      <dsp:nvSpPr>
        <dsp:cNvPr id="0" name=""/>
        <dsp:cNvSpPr/>
      </dsp:nvSpPr>
      <dsp:spPr>
        <a:xfrm>
          <a:off x="717803" y="2528025"/>
          <a:ext cx="2249368" cy="1954228"/>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B403260-3F77-4C95-AB31-882876849B98}">
      <dsp:nvSpPr>
        <dsp:cNvPr id="0" name=""/>
        <dsp:cNvSpPr/>
      </dsp:nvSpPr>
      <dsp:spPr>
        <a:xfrm>
          <a:off x="1854620" y="2525213"/>
          <a:ext cx="8867803" cy="195812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lv-LV" sz="4000" kern="1200" dirty="0">
              <a:latin typeface="Calibri" panose="020F0502020204030204" pitchFamily="34" charset="0"/>
              <a:ea typeface="Verdana" panose="020B0604030504040204" pitchFamily="34" charset="0"/>
              <a:cs typeface="Calibri" panose="020F0502020204030204" pitchFamily="34" charset="0"/>
            </a:rPr>
            <a:t>Šaurāk</a:t>
          </a:r>
        </a:p>
        <a:p>
          <a:pPr marL="0" lvl="0" indent="0" algn="l" defTabSz="1778000">
            <a:lnSpc>
              <a:spcPct val="90000"/>
            </a:lnSpc>
            <a:spcBef>
              <a:spcPct val="0"/>
            </a:spcBef>
            <a:spcAft>
              <a:spcPct val="35000"/>
            </a:spcAft>
            <a:buNone/>
          </a:pPr>
          <a:r>
            <a:rPr lang="lv-LV" sz="2000" kern="1200" dirty="0">
              <a:latin typeface="Calibri" panose="020F0502020204030204" pitchFamily="34" charset="0"/>
              <a:ea typeface="Verdana" panose="020B0604030504040204" pitchFamily="34" charset="0"/>
              <a:cs typeface="Calibri" panose="020F0502020204030204" pitchFamily="34" charset="0"/>
            </a:rPr>
            <a:t>(tradicionāli Latvijā)</a:t>
          </a:r>
        </a:p>
      </dsp:txBody>
      <dsp:txXfrm>
        <a:off x="1854620" y="2525213"/>
        <a:ext cx="4433901" cy="1958120"/>
      </dsp:txXfrm>
    </dsp:sp>
    <dsp:sp modelId="{949E0547-9C74-4F0D-B8D8-2AF989700F46}">
      <dsp:nvSpPr>
        <dsp:cNvPr id="0" name=""/>
        <dsp:cNvSpPr/>
      </dsp:nvSpPr>
      <dsp:spPr>
        <a:xfrm>
          <a:off x="4486850" y="68915"/>
          <a:ext cx="6262619" cy="240972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100000"/>
            </a:lnSpc>
            <a:spcBef>
              <a:spcPct val="0"/>
            </a:spcBef>
            <a:spcAft>
              <a:spcPts val="500"/>
            </a:spcAft>
            <a:buFont typeface="Arial" panose="020B0604020202020204" pitchFamily="34" charset="0"/>
            <a:buChar char="•"/>
          </a:pPr>
          <a:r>
            <a:rPr lang="lv-LV" sz="1400" b="0" i="0" kern="1200" dirty="0">
              <a:latin typeface="Calibri" panose="020F0502020204030204" pitchFamily="34" charset="0"/>
              <a:ea typeface="Verdana" panose="020B0604030504040204" pitchFamily="34" charset="0"/>
              <a:cs typeface="Calibri" panose="020F0502020204030204" pitchFamily="34" charset="0"/>
            </a:rPr>
            <a:t>iedzīvotāju dabiskās kustības (dzimstības, mirstības, </a:t>
          </a:r>
          <a:r>
            <a:rPr lang="lv-LV" sz="1400" b="0" i="0" kern="1200" dirty="0" err="1">
              <a:latin typeface="Calibri" panose="020F0502020204030204" pitchFamily="34" charset="0"/>
              <a:ea typeface="Verdana" panose="020B0604030504040204" pitchFamily="34" charset="0"/>
              <a:cs typeface="Calibri" panose="020F0502020204030204" pitchFamily="34" charset="0"/>
            </a:rPr>
            <a:t>laulātības</a:t>
          </a:r>
          <a:r>
            <a:rPr lang="lv-LV" sz="1400" b="0" i="0" kern="1200" dirty="0">
              <a:latin typeface="Calibri" panose="020F0502020204030204" pitchFamily="34" charset="0"/>
              <a:ea typeface="Verdana" panose="020B0604030504040204" pitchFamily="34" charset="0"/>
              <a:cs typeface="Calibri" panose="020F0502020204030204" pitchFamily="34" charset="0"/>
            </a:rPr>
            <a:t> un migrācijas) procesi </a:t>
          </a:r>
          <a:endParaRPr lang="lv-LV" sz="1400" kern="1200" dirty="0">
            <a:latin typeface="Calibri" panose="020F0502020204030204" pitchFamily="34" charset="0"/>
            <a:ea typeface="Verdana" panose="020B0604030504040204" pitchFamily="34" charset="0"/>
            <a:cs typeface="Calibri" panose="020F0502020204030204" pitchFamily="34" charset="0"/>
          </a:endParaRPr>
        </a:p>
        <a:p>
          <a:pPr marL="114300" lvl="1" indent="-114300" algn="l" defTabSz="622300">
            <a:lnSpc>
              <a:spcPct val="100000"/>
            </a:lnSpc>
            <a:spcBef>
              <a:spcPct val="0"/>
            </a:spcBef>
            <a:spcAft>
              <a:spcPts val="500"/>
            </a:spcAft>
            <a:buChar char="•"/>
          </a:pPr>
          <a:r>
            <a:rPr lang="lv-LV" sz="1400" b="0" i="0" kern="1200" dirty="0">
              <a:latin typeface="Calibri" panose="020F0502020204030204" pitchFamily="34" charset="0"/>
              <a:ea typeface="Verdana" panose="020B0604030504040204" pitchFamily="34" charset="0"/>
              <a:cs typeface="Calibri" panose="020F0502020204030204" pitchFamily="34" charset="0"/>
            </a:rPr>
            <a:t>izmaiņas - dzimuma, vecuma, sociāli ekonomisko, ģimeņu, etnisko un citas struktūrās</a:t>
          </a:r>
          <a:endParaRPr lang="lv-LV" sz="1400" kern="1200" dirty="0">
            <a:latin typeface="Calibri" panose="020F0502020204030204" pitchFamily="34" charset="0"/>
            <a:ea typeface="Verdana" panose="020B0604030504040204" pitchFamily="34" charset="0"/>
            <a:cs typeface="Calibri" panose="020F0502020204030204" pitchFamily="34" charset="0"/>
          </a:endParaRPr>
        </a:p>
        <a:p>
          <a:pPr marL="114300" lvl="1" indent="-114300" algn="l" defTabSz="622300">
            <a:lnSpc>
              <a:spcPct val="100000"/>
            </a:lnSpc>
            <a:spcBef>
              <a:spcPct val="0"/>
            </a:spcBef>
            <a:spcAft>
              <a:spcPts val="500"/>
            </a:spcAft>
            <a:buChar char="•"/>
          </a:pPr>
          <a:r>
            <a:rPr lang="lv-LV" sz="1400" b="0" i="0" kern="1200" dirty="0">
              <a:latin typeface="Calibri" panose="020F0502020204030204" pitchFamily="34" charset="0"/>
              <a:ea typeface="Verdana" panose="020B0604030504040204" pitchFamily="34" charset="0"/>
              <a:cs typeface="Calibri" panose="020F0502020204030204" pitchFamily="34" charset="0"/>
            </a:rPr>
            <a:t>noskaidrojot indivīdu un dažādu iedzīvotāju grupu rīcību, kas attiecas uz laulību veidošanu, bērnu dzimstību, veselību un mirstību. </a:t>
          </a:r>
          <a:endParaRPr lang="lv-LV" sz="1400" kern="1200" dirty="0">
            <a:latin typeface="Calibri" panose="020F0502020204030204" pitchFamily="34" charset="0"/>
            <a:ea typeface="Verdana" panose="020B0604030504040204" pitchFamily="34" charset="0"/>
            <a:cs typeface="Calibri" panose="020F0502020204030204" pitchFamily="34" charset="0"/>
          </a:endParaRPr>
        </a:p>
        <a:p>
          <a:pPr marL="114300" lvl="1" indent="-114300" algn="l" defTabSz="622300">
            <a:lnSpc>
              <a:spcPct val="100000"/>
            </a:lnSpc>
            <a:spcBef>
              <a:spcPct val="0"/>
            </a:spcBef>
            <a:spcAft>
              <a:spcPts val="500"/>
            </a:spcAft>
            <a:buChar char="•"/>
          </a:pPr>
          <a:r>
            <a:rPr lang="lv-LV" sz="1400" b="0" i="0" kern="1200" dirty="0">
              <a:latin typeface="Calibri" panose="020F0502020204030204" pitchFamily="34" charset="0"/>
              <a:ea typeface="Verdana" panose="020B0604030504040204" pitchFamily="34" charset="0"/>
              <a:cs typeface="Calibri" panose="020F0502020204030204" pitchFamily="34" charset="0"/>
            </a:rPr>
            <a:t>likumsakarības, kādas vērojamas iedzīvotāju skaitā, sastāvā un dabiskās un migratīvās kustības procesos.</a:t>
          </a:r>
          <a:endParaRPr lang="lv-LV" sz="1400" kern="1200" dirty="0">
            <a:latin typeface="Calibri" panose="020F0502020204030204" pitchFamily="34" charset="0"/>
            <a:ea typeface="Verdana" panose="020B0604030504040204" pitchFamily="34" charset="0"/>
            <a:cs typeface="Calibri" panose="020F0502020204030204" pitchFamily="34" charset="0"/>
          </a:endParaRPr>
        </a:p>
        <a:p>
          <a:pPr marL="114300" lvl="1" indent="-114300" algn="l" defTabSz="622300">
            <a:lnSpc>
              <a:spcPct val="100000"/>
            </a:lnSpc>
            <a:spcBef>
              <a:spcPct val="0"/>
            </a:spcBef>
            <a:spcAft>
              <a:spcPts val="500"/>
            </a:spcAft>
            <a:buChar char="•"/>
          </a:pPr>
          <a:r>
            <a:rPr lang="lv-LV" sz="1400" b="0" i="0" kern="1200" dirty="0">
              <a:effectLst/>
              <a:latin typeface="Calibri" panose="020F0502020204030204" pitchFamily="34" charset="0"/>
              <a:ea typeface="Verdana" panose="020B0604030504040204" pitchFamily="34" charset="0"/>
              <a:cs typeface="Calibri" panose="020F0502020204030204" pitchFamily="34" charset="0"/>
            </a:rPr>
            <a:t>iedzīvotāju dzīves kvalitātes, sociālekonomiskā statusa, izglītības līmeņa, darba tirgus, veselības stāvokļa un citu ar populāciju saistīti faktori. </a:t>
          </a:r>
          <a:endParaRPr lang="lv-LV" sz="1400" kern="1200" dirty="0">
            <a:latin typeface="Calibri" panose="020F0502020204030204" pitchFamily="34" charset="0"/>
            <a:ea typeface="Verdana" panose="020B0604030504040204" pitchFamily="34" charset="0"/>
            <a:cs typeface="Calibri" panose="020F0502020204030204" pitchFamily="34" charset="0"/>
          </a:endParaRPr>
        </a:p>
      </dsp:txBody>
      <dsp:txXfrm>
        <a:off x="4486850" y="68915"/>
        <a:ext cx="6262619" cy="2409725"/>
      </dsp:txXfrm>
    </dsp:sp>
    <dsp:sp modelId="{4F325AE3-F398-4197-AAE6-CD5F54CBFC23}">
      <dsp:nvSpPr>
        <dsp:cNvPr id="0" name=""/>
        <dsp:cNvSpPr/>
      </dsp:nvSpPr>
      <dsp:spPr>
        <a:xfrm>
          <a:off x="6404335" y="2350033"/>
          <a:ext cx="4433901" cy="224936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lv-LV" sz="1600" b="0" i="0" kern="1200" dirty="0">
              <a:latin typeface="Calibri" panose="020F0502020204030204" pitchFamily="34" charset="0"/>
              <a:ea typeface="Verdana" panose="020B0604030504040204" pitchFamily="34" charset="0"/>
              <a:cs typeface="Calibri" panose="020F0502020204030204" pitchFamily="34" charset="0"/>
            </a:rPr>
            <a:t>Tautas ataudze</a:t>
          </a:r>
          <a:endParaRPr lang="lv-LV" sz="1600" kern="1200" dirty="0">
            <a:latin typeface="Calibri" panose="020F0502020204030204" pitchFamily="34" charset="0"/>
            <a:ea typeface="Verdana" panose="020B0604030504040204" pitchFamily="34" charset="0"/>
            <a:cs typeface="Calibri" panose="020F050202020403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lv-LV" sz="1600" b="0" i="0" kern="1200" dirty="0">
              <a:latin typeface="Calibri" panose="020F0502020204030204" pitchFamily="34" charset="0"/>
              <a:ea typeface="Verdana" panose="020B0604030504040204" pitchFamily="34" charset="0"/>
              <a:cs typeface="Calibri" panose="020F0502020204030204" pitchFamily="34" charset="0"/>
            </a:rPr>
            <a:t>Dzimstība</a:t>
          </a:r>
          <a:endParaRPr lang="lv-LV" sz="1600" kern="1200" dirty="0">
            <a:latin typeface="Calibri" panose="020F0502020204030204" pitchFamily="34" charset="0"/>
            <a:ea typeface="Verdana" panose="020B0604030504040204" pitchFamily="34" charset="0"/>
            <a:cs typeface="Calibri" panose="020F050202020403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lv-LV" sz="1600" b="0" i="0" kern="1200" dirty="0">
              <a:latin typeface="Calibri" panose="020F0502020204030204" pitchFamily="34" charset="0"/>
              <a:ea typeface="Verdana" panose="020B0604030504040204" pitchFamily="34" charset="0"/>
              <a:cs typeface="Calibri" panose="020F0502020204030204" pitchFamily="34" charset="0"/>
            </a:rPr>
            <a:t>Bērnu skaita pieaugums </a:t>
          </a:r>
          <a:endParaRPr lang="lv-LV" sz="1600" kern="1200" dirty="0">
            <a:latin typeface="Calibri" panose="020F0502020204030204" pitchFamily="34" charset="0"/>
            <a:ea typeface="Verdana" panose="020B0604030504040204" pitchFamily="34" charset="0"/>
            <a:cs typeface="Calibri" panose="020F0502020204030204" pitchFamily="34" charset="0"/>
          </a:endParaRPr>
        </a:p>
      </dsp:txBody>
      <dsp:txXfrm>
        <a:off x="6404335" y="2350033"/>
        <a:ext cx="4433901" cy="2249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D716C-12D1-49E5-A1C2-B4F1DE560C8F}">
      <dsp:nvSpPr>
        <dsp:cNvPr id="0" name=""/>
        <dsp:cNvSpPr/>
      </dsp:nvSpPr>
      <dsp:spPr>
        <a:xfrm>
          <a:off x="979088" y="0"/>
          <a:ext cx="5007249" cy="5008364"/>
        </a:xfrm>
        <a:prstGeom prst="circularArrow">
          <a:avLst>
            <a:gd name="adj1" fmla="val 10980"/>
            <a:gd name="adj2" fmla="val 1142322"/>
            <a:gd name="adj3" fmla="val 9000000"/>
            <a:gd name="adj4" fmla="val 10800000"/>
            <a:gd name="adj5" fmla="val 125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72C26C-2B2E-4B01-BE84-DA6772E961B6}">
      <dsp:nvSpPr>
        <dsp:cNvPr id="0" name=""/>
        <dsp:cNvSpPr/>
      </dsp:nvSpPr>
      <dsp:spPr>
        <a:xfrm>
          <a:off x="5756158" y="1502251"/>
          <a:ext cx="4622931" cy="2003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lv-LV" sz="1800" kern="1200" dirty="0">
              <a:latin typeface="Calibri" panose="020F0502020204030204" pitchFamily="34" charset="0"/>
              <a:cs typeface="Calibri" panose="020F0502020204030204" pitchFamily="34" charset="0"/>
            </a:rPr>
            <a:t>Izpratne par demogrāfijas procesiem </a:t>
          </a:r>
          <a:r>
            <a:rPr lang="lv-LV" sz="1800" b="0" i="0" kern="1200" dirty="0">
              <a:effectLst/>
              <a:latin typeface="Calibri" panose="020F0502020204030204" pitchFamily="34" charset="0"/>
              <a:cs typeface="Calibri" panose="020F0502020204030204" pitchFamily="34" charset="0"/>
            </a:rPr>
            <a:t>sniedz būtisku informāciju par sabiedrību, tās attīstību un nākotnes tendencēm (</a:t>
          </a:r>
          <a:r>
            <a:rPr lang="lv-LV" sz="1800" b="0" i="0" kern="1200" dirty="0">
              <a:effectLst/>
              <a:latin typeface="Calibri" panose="020F0502020204030204" pitchFamily="34" charset="0"/>
              <a:cs typeface="Calibri" panose="020F0502020204030204" pitchFamily="34" charset="0"/>
              <a:hlinkClick xmlns:r="http://schemas.openxmlformats.org/officeDocument/2006/relationships" r:id="rId1"/>
            </a:rPr>
            <a:t>EM</a:t>
          </a:r>
          <a:r>
            <a:rPr lang="lv-LV" sz="1800" b="0" i="0" kern="1200" dirty="0">
              <a:effectLst/>
              <a:latin typeface="Calibri" panose="020F0502020204030204" pitchFamily="34" charset="0"/>
              <a:cs typeface="Calibri" panose="020F0502020204030204" pitchFamily="34" charset="0"/>
            </a:rPr>
            <a:t>) </a:t>
          </a:r>
          <a:endParaRPr lang="lv-LV"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endParaRPr lang="lv-LV"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lv-LV" sz="1800" kern="1200" dirty="0">
              <a:latin typeface="Calibri" panose="020F0502020204030204" pitchFamily="34" charset="0"/>
              <a:cs typeface="Calibri" panose="020F0502020204030204" pitchFamily="34" charset="0"/>
            </a:rPr>
            <a:t>Ir efektīvas valsts attīstības </a:t>
          </a:r>
          <a:r>
            <a:rPr lang="lv-LV" sz="1800" b="0" i="0" kern="1200" dirty="0">
              <a:effectLst/>
              <a:latin typeface="Calibri" panose="020F0502020204030204" pitchFamily="34" charset="0"/>
              <a:cs typeface="Calibri" panose="020F0502020204030204" pitchFamily="34" charset="0"/>
            </a:rPr>
            <a:t>plānošanas pamatā, jo sniedz informāciju par esošajiem cilvēkresursiem, to struktūru un attīstību</a:t>
          </a:r>
          <a:endParaRPr lang="lv-LV"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endParaRPr lang="lv-LV"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lv-LV" sz="1800" b="0" i="0" kern="1200" dirty="0">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Globālā tendence sasaistīt </a:t>
          </a:r>
          <a:r>
            <a:rPr lang="lv-LV" sz="1800" b="0" i="0" kern="1200" dirty="0" err="1">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cilvēkkapitāla</a:t>
          </a:r>
          <a:r>
            <a:rPr lang="lv-LV" sz="1800" b="0" i="0" kern="1200" dirty="0">
              <a:solidFill>
                <a:prstClr val="black">
                  <a:hueOff val="0"/>
                  <a:satOff val="0"/>
                  <a:lumOff val="0"/>
                  <a:alphaOff val="0"/>
                </a:prstClr>
              </a:solidFill>
              <a:effectLst/>
              <a:latin typeface="Calibri" panose="020F0502020204030204" pitchFamily="34" charset="0"/>
              <a:ea typeface="+mn-ea"/>
              <a:cs typeface="Calibri" panose="020F0502020204030204" pitchFamily="34" charset="0"/>
            </a:rPr>
            <a:t>  (izglītība, darbaspēka līdzdalība) vadību ar demogrāfiskiem faktoriem (dzimstību, mirstību, migrāciju) – ilgtermiņa attīstībai </a:t>
          </a:r>
          <a:endParaRPr lang="lv-LV"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endParaRPr lang="lv-LV"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lv-LV" sz="18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Demogrāfija palīdz saprast un adekvāti reaģēt uz sabiedrībā notiekošajiem procesiem, dinamiku, tās vajadzībām, nodrošinot ilgtspējīgu un efektīvu sabiedrības attīstību</a:t>
          </a:r>
        </a:p>
      </dsp:txBody>
      <dsp:txXfrm>
        <a:off x="5756158" y="1502251"/>
        <a:ext cx="4622931" cy="2003846"/>
      </dsp:txXfrm>
    </dsp:sp>
    <dsp:sp modelId="{C173D05C-7AEF-4722-8340-A96F7B074B29}">
      <dsp:nvSpPr>
        <dsp:cNvPr id="0" name=""/>
        <dsp:cNvSpPr/>
      </dsp:nvSpPr>
      <dsp:spPr>
        <a:xfrm>
          <a:off x="2294102" y="1498167"/>
          <a:ext cx="2375620" cy="202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b="0" i="0" kern="1200" dirty="0">
              <a:effectLst/>
              <a:latin typeface="Calibri" panose="020F0502020204030204" pitchFamily="34" charset="0"/>
              <a:cs typeface="Calibri" panose="020F0502020204030204" pitchFamily="34" charset="0"/>
            </a:rPr>
            <a:t>Īpaši svarīgi Latvijai – valstij ar </a:t>
          </a:r>
          <a:r>
            <a:rPr lang="lv-LV" sz="1800" b="1" i="0" kern="1200" dirty="0">
              <a:effectLst/>
              <a:latin typeface="Calibri" panose="020F0502020204030204" pitchFamily="34" charset="0"/>
              <a:cs typeface="Calibri" panose="020F0502020204030204" pitchFamily="34" charset="0"/>
            </a:rPr>
            <a:t>nelielu iedzīvotāju skaitu</a:t>
          </a:r>
          <a:r>
            <a:rPr lang="lv-LV" sz="1800" b="0" i="0" kern="1200" dirty="0">
              <a:effectLst/>
              <a:latin typeface="Calibri" panose="020F0502020204030204" pitchFamily="34" charset="0"/>
              <a:cs typeface="Calibri" panose="020F0502020204030204" pitchFamily="34" charset="0"/>
            </a:rPr>
            <a:t>, </a:t>
          </a:r>
          <a:r>
            <a:rPr lang="lv-LV" sz="1800" b="1" i="0" kern="1200" dirty="0">
              <a:effectLst/>
              <a:latin typeface="Calibri" panose="020F0502020204030204" pitchFamily="34" charset="0"/>
              <a:cs typeface="Calibri" panose="020F0502020204030204" pitchFamily="34" charset="0"/>
            </a:rPr>
            <a:t>specifisku</a:t>
          </a:r>
          <a:r>
            <a:rPr lang="lv-LV" sz="1800" b="0" i="0" kern="1200" dirty="0">
              <a:effectLst/>
              <a:latin typeface="Calibri" panose="020F0502020204030204" pitchFamily="34" charset="0"/>
              <a:cs typeface="Calibri" panose="020F0502020204030204" pitchFamily="34" charset="0"/>
            </a:rPr>
            <a:t> struktūru un ierobežotiem finanšu resursiem, kuru tērēšana jāplāno </a:t>
          </a:r>
          <a:r>
            <a:rPr lang="lv-LV" sz="1800" b="1" i="0" kern="1200" dirty="0">
              <a:effectLst/>
              <a:latin typeface="Calibri" panose="020F0502020204030204" pitchFamily="34" charset="0"/>
              <a:cs typeface="Calibri" panose="020F0502020204030204" pitchFamily="34" charset="0"/>
            </a:rPr>
            <a:t>efektīvi un mērķēti</a:t>
          </a:r>
          <a:endParaRPr lang="lv-LV" sz="1800" b="1" kern="1200" dirty="0">
            <a:latin typeface="Calibri" panose="020F0502020204030204" pitchFamily="34" charset="0"/>
            <a:cs typeface="Calibri" panose="020F0502020204030204" pitchFamily="34" charset="0"/>
          </a:endParaRPr>
        </a:p>
      </dsp:txBody>
      <dsp:txXfrm>
        <a:off x="2294102" y="1498167"/>
        <a:ext cx="2375620" cy="202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D9AFD-AA39-4BEC-8578-53280A9127FF}">
      <dsp:nvSpPr>
        <dsp:cNvPr id="0" name=""/>
        <dsp:cNvSpPr/>
      </dsp:nvSpPr>
      <dsp:spPr>
        <a:xfrm>
          <a:off x="0" y="2861"/>
          <a:ext cx="111585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83939-14D2-4151-B608-30A6B8108A2A}">
      <dsp:nvSpPr>
        <dsp:cNvPr id="0" name=""/>
        <dsp:cNvSpPr/>
      </dsp:nvSpPr>
      <dsp:spPr>
        <a:xfrm>
          <a:off x="0" y="2861"/>
          <a:ext cx="11158538" cy="97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lv-LV" sz="1600" b="1" i="0" kern="1200" dirty="0">
              <a:solidFill>
                <a:srgbClr val="374151"/>
              </a:solidFill>
              <a:effectLst/>
              <a:latin typeface="Calibri" panose="020F0502020204030204" pitchFamily="34" charset="0"/>
              <a:cs typeface="Calibri" panose="020F0502020204030204" pitchFamily="34" charset="0"/>
            </a:rPr>
            <a:t>Demogrāfisko problēmu daudzpusīgā daba</a:t>
          </a:r>
          <a:r>
            <a:rPr lang="lv-LV" sz="1600" b="0" i="0" kern="1200" dirty="0">
              <a:solidFill>
                <a:srgbClr val="374151"/>
              </a:solidFill>
              <a:effectLst/>
              <a:latin typeface="Calibri" panose="020F0502020204030204" pitchFamily="34" charset="0"/>
              <a:cs typeface="Calibri" panose="020F0502020204030204" pitchFamily="34" charset="0"/>
            </a:rPr>
            <a:t>: Demogrāfiskie izaicinājumi, piemēram, sabiedrības novecošanās, migrācija, dzimstības rādītāji un urbanizācija, ietekmē gandrīz katru sabiedrības aspektu. Šīs problēmas skar veselības aprūpi, izglītību, darba tirgus, sociālo labklājību, pilsētplānošanu, arī lauksaimniecības politiku. </a:t>
          </a:r>
          <a:endParaRPr lang="lv-LV" sz="1600" kern="1200" dirty="0"/>
        </a:p>
      </dsp:txBody>
      <dsp:txXfrm>
        <a:off x="0" y="2861"/>
        <a:ext cx="11158538" cy="975728"/>
      </dsp:txXfrm>
    </dsp:sp>
    <dsp:sp modelId="{AC84FC1F-D07C-477D-BABA-83414011BDC5}">
      <dsp:nvSpPr>
        <dsp:cNvPr id="0" name=""/>
        <dsp:cNvSpPr/>
      </dsp:nvSpPr>
      <dsp:spPr>
        <a:xfrm>
          <a:off x="0" y="978590"/>
          <a:ext cx="111585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2845F-AD11-4767-B110-1E0E058D4BEB}">
      <dsp:nvSpPr>
        <dsp:cNvPr id="0" name=""/>
        <dsp:cNvSpPr/>
      </dsp:nvSpPr>
      <dsp:spPr>
        <a:xfrm>
          <a:off x="0" y="978590"/>
          <a:ext cx="11158538" cy="97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i="0" kern="1200" dirty="0">
              <a:solidFill>
                <a:srgbClr val="374151"/>
              </a:solidFill>
              <a:effectLst/>
              <a:latin typeface="Calibri" panose="020F0502020204030204" pitchFamily="34" charset="0"/>
              <a:cs typeface="Calibri" panose="020F0502020204030204" pitchFamily="34" charset="0"/>
            </a:rPr>
            <a:t>Vajadzība pēc koordinētām politikām</a:t>
          </a:r>
          <a:r>
            <a:rPr lang="lv-LV" sz="1600" b="0" i="0" kern="1200" dirty="0">
              <a:solidFill>
                <a:srgbClr val="374151"/>
              </a:solidFill>
              <a:effectLst/>
              <a:latin typeface="Calibri" panose="020F0502020204030204" pitchFamily="34" charset="0"/>
              <a:cs typeface="Calibri" panose="020F0502020204030204" pitchFamily="34" charset="0"/>
            </a:rPr>
            <a:t>: Arvien Latvijā raksturīga fragmentētā politiku īstenošana, strādājam izolēti, bet demogrāfiskie izaicinājumi prasa sadarbību un saskaņotību. Politika saistībā ar imigrāciju skar ne tikai IeM, bet arī ietekmē darba tirgus (EM), sociālo integrāciju (LM), izglītību (</a:t>
          </a:r>
          <a:r>
            <a:rPr lang="lv-LV" sz="1600" b="0" i="0" kern="1200" dirty="0" err="1">
              <a:solidFill>
                <a:srgbClr val="374151"/>
              </a:solidFill>
              <a:effectLst/>
              <a:latin typeface="Calibri" panose="020F0502020204030204" pitchFamily="34" charset="0"/>
              <a:cs typeface="Calibri" panose="020F0502020204030204" pitchFamily="34" charset="0"/>
            </a:rPr>
            <a:t>IzM</a:t>
          </a:r>
          <a:r>
            <a:rPr lang="lv-LV" sz="1600" b="0" i="0" kern="1200" dirty="0">
              <a:solidFill>
                <a:srgbClr val="374151"/>
              </a:solidFill>
              <a:effectLst/>
              <a:latin typeface="Calibri" panose="020F0502020204030204" pitchFamily="34" charset="0"/>
              <a:cs typeface="Calibri" panose="020F0502020204030204" pitchFamily="34" charset="0"/>
            </a:rPr>
            <a:t>) un mājokļu nodrošināšanu (VARAM, EM). Koordinētas politikas palīdz radīt sinerģiju un izvairīties no pretrunīgām stratēģijām.</a:t>
          </a:r>
        </a:p>
      </dsp:txBody>
      <dsp:txXfrm>
        <a:off x="0" y="978590"/>
        <a:ext cx="11158538" cy="975728"/>
      </dsp:txXfrm>
    </dsp:sp>
    <dsp:sp modelId="{429E95EE-A0C0-4C50-B9CB-31FBB63BC997}">
      <dsp:nvSpPr>
        <dsp:cNvPr id="0" name=""/>
        <dsp:cNvSpPr/>
      </dsp:nvSpPr>
      <dsp:spPr>
        <a:xfrm>
          <a:off x="0" y="1954318"/>
          <a:ext cx="111585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F6647-1DA5-4BD8-B19D-735318101362}">
      <dsp:nvSpPr>
        <dsp:cNvPr id="0" name=""/>
        <dsp:cNvSpPr/>
      </dsp:nvSpPr>
      <dsp:spPr>
        <a:xfrm>
          <a:off x="0" y="1954318"/>
          <a:ext cx="11158538" cy="97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i="0" kern="1200" dirty="0">
              <a:solidFill>
                <a:srgbClr val="374151"/>
              </a:solidFill>
              <a:effectLst/>
              <a:latin typeface="Calibri" panose="020F0502020204030204" pitchFamily="34" charset="0"/>
              <a:cs typeface="Calibri" panose="020F0502020204030204" pitchFamily="34" charset="0"/>
            </a:rPr>
            <a:t>Resursu piešķiršana un budžeta plānošana</a:t>
          </a:r>
          <a:r>
            <a:rPr lang="lv-LV" sz="1600" b="0" i="0" kern="1200" dirty="0">
              <a:solidFill>
                <a:srgbClr val="374151"/>
              </a:solidFill>
              <a:effectLst/>
              <a:latin typeface="Calibri" panose="020F0502020204030204" pitchFamily="34" charset="0"/>
              <a:cs typeface="Calibri" panose="020F0502020204030204" pitchFamily="34" charset="0"/>
            </a:rPr>
            <a:t>: Demogrāfiskās izmaiņas ievērojami ietekmē valdības izdevumus un resursu </a:t>
          </a:r>
          <a:r>
            <a:rPr lang="lv-LV" sz="1600" kern="1200" dirty="0">
              <a:solidFill>
                <a:srgbClr val="374151"/>
              </a:solidFill>
              <a:latin typeface="Calibri" panose="020F0502020204030204" pitchFamily="34" charset="0"/>
              <a:cs typeface="Calibri" panose="020F0502020204030204" pitchFamily="34" charset="0"/>
            </a:rPr>
            <a:t>piešķiršanu. Savlaicīgi prognozējot un atbilstoši plānojot, iespējams ne tikai tos </a:t>
          </a:r>
          <a:r>
            <a:rPr lang="lv-LV" sz="1600" b="0" i="0" kern="1200" dirty="0">
              <a:solidFill>
                <a:srgbClr val="374151"/>
              </a:solidFill>
              <a:effectLst/>
              <a:latin typeface="Calibri" panose="020F0502020204030204" pitchFamily="34" charset="0"/>
              <a:cs typeface="Calibri" panose="020F0502020204030204" pitchFamily="34" charset="0"/>
            </a:rPr>
            <a:t>efektīvi izmantot, bet arī sniegt iedzīvotāju pieprasījumam atbilstošus pakalpojumus (</a:t>
          </a:r>
          <a:r>
            <a:rPr lang="lv-LV" sz="1600" b="0" i="0" kern="1200" dirty="0" err="1">
              <a:solidFill>
                <a:srgbClr val="374151"/>
              </a:solidFill>
              <a:effectLst/>
              <a:latin typeface="Calibri" panose="020F0502020204030204" pitchFamily="34" charset="0"/>
              <a:cs typeface="Calibri" panose="020F0502020204030204" pitchFamily="34" charset="0"/>
            </a:rPr>
            <a:t>IzM</a:t>
          </a:r>
          <a:r>
            <a:rPr lang="lv-LV" sz="1600" b="0" i="0" kern="1200" dirty="0">
              <a:solidFill>
                <a:srgbClr val="374151"/>
              </a:solidFill>
              <a:effectLst/>
              <a:latin typeface="Calibri" panose="020F0502020204030204" pitchFamily="34" charset="0"/>
              <a:cs typeface="Calibri" panose="020F0502020204030204" pitchFamily="34" charset="0"/>
            </a:rPr>
            <a:t> , VM, VARAM) un atbalstu (LM, EM). </a:t>
          </a:r>
          <a:endParaRPr lang="lv-LV" sz="1600" kern="1200" dirty="0">
            <a:solidFill>
              <a:srgbClr val="374151"/>
            </a:solidFill>
            <a:latin typeface="Calibri" panose="020F0502020204030204" pitchFamily="34" charset="0"/>
            <a:cs typeface="Calibri" panose="020F0502020204030204" pitchFamily="34" charset="0"/>
          </a:endParaRPr>
        </a:p>
      </dsp:txBody>
      <dsp:txXfrm>
        <a:off x="0" y="1954318"/>
        <a:ext cx="11158538" cy="975728"/>
      </dsp:txXfrm>
    </dsp:sp>
    <dsp:sp modelId="{E5C14E54-0676-4420-90C4-69113366A19D}">
      <dsp:nvSpPr>
        <dsp:cNvPr id="0" name=""/>
        <dsp:cNvSpPr/>
      </dsp:nvSpPr>
      <dsp:spPr>
        <a:xfrm>
          <a:off x="0" y="2930047"/>
          <a:ext cx="111585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CB357-2BED-4E6E-B439-C060C0EEE47E}">
      <dsp:nvSpPr>
        <dsp:cNvPr id="0" name=""/>
        <dsp:cNvSpPr/>
      </dsp:nvSpPr>
      <dsp:spPr>
        <a:xfrm>
          <a:off x="0" y="2930047"/>
          <a:ext cx="11158538" cy="97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i="0" kern="1200" dirty="0">
              <a:solidFill>
                <a:srgbClr val="374151"/>
              </a:solidFill>
              <a:effectLst/>
              <a:latin typeface="Calibri" panose="020F0502020204030204" pitchFamily="34" charset="0"/>
              <a:cs typeface="Calibri" panose="020F0502020204030204" pitchFamily="34" charset="0"/>
            </a:rPr>
            <a:t>Ilgtermiņa plānošana un ilgtspējība</a:t>
          </a:r>
          <a:r>
            <a:rPr lang="lv-LV" sz="1600" b="0" i="0" kern="1200" dirty="0">
              <a:solidFill>
                <a:srgbClr val="374151"/>
              </a:solidFill>
              <a:effectLst/>
              <a:latin typeface="Calibri" panose="020F0502020204030204" pitchFamily="34" charset="0"/>
              <a:cs typeface="Calibri" panose="020F0502020204030204" pitchFamily="34" charset="0"/>
            </a:rPr>
            <a:t>: Demogrāfisko izaicinājumu risināšana nav īstermiņa uzdevums, tā prasa ilgtermiņa plānošanu un ilgtspējīgas politikas, kas, </a:t>
          </a:r>
          <a:r>
            <a:rPr lang="lv-LV" sz="1600" kern="1200" dirty="0">
              <a:solidFill>
                <a:srgbClr val="374151"/>
              </a:solidFill>
              <a:latin typeface="Calibri" panose="020F0502020204030204" pitchFamily="34" charset="0"/>
              <a:cs typeface="Calibri" panose="020F0502020204030204" pitchFamily="34" charset="0"/>
            </a:rPr>
            <a:t>savukārt, prasa vienotu </a:t>
          </a:r>
          <a:r>
            <a:rPr lang="lv-LV" sz="1600" b="0" i="0" kern="1200" dirty="0">
              <a:solidFill>
                <a:srgbClr val="374151"/>
              </a:solidFill>
              <a:effectLst/>
              <a:latin typeface="Calibri" panose="020F0502020204030204" pitchFamily="34" charset="0"/>
              <a:cs typeface="Calibri" panose="020F0502020204030204" pitchFamily="34" charset="0"/>
            </a:rPr>
            <a:t>valsts pārvaldes izpratni un iesaisti valsts nākotnēs vīzijas izstrādē un veidošanā. </a:t>
          </a:r>
        </a:p>
      </dsp:txBody>
      <dsp:txXfrm>
        <a:off x="0" y="2930047"/>
        <a:ext cx="11158538" cy="975728"/>
      </dsp:txXfrm>
    </dsp:sp>
    <dsp:sp modelId="{0337A287-664A-4BA6-9BFD-CFF786C65E74}">
      <dsp:nvSpPr>
        <dsp:cNvPr id="0" name=""/>
        <dsp:cNvSpPr/>
      </dsp:nvSpPr>
      <dsp:spPr>
        <a:xfrm>
          <a:off x="0" y="3905776"/>
          <a:ext cx="111585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B0B67-5DFD-48C7-8B9B-D43DBA986520}">
      <dsp:nvSpPr>
        <dsp:cNvPr id="0" name=""/>
        <dsp:cNvSpPr/>
      </dsp:nvSpPr>
      <dsp:spPr>
        <a:xfrm>
          <a:off x="0" y="3905776"/>
          <a:ext cx="11158538" cy="97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i="0" kern="1200">
              <a:solidFill>
                <a:srgbClr val="374151"/>
              </a:solidFill>
              <a:effectLst/>
              <a:latin typeface="Calibri" panose="020F0502020204030204" pitchFamily="34" charset="0"/>
              <a:cs typeface="Calibri" panose="020F0502020204030204" pitchFamily="34" charset="0"/>
            </a:rPr>
            <a:t>Inovācijas un labāko prakšu apmaiņa</a:t>
          </a:r>
          <a:r>
            <a:rPr lang="lv-LV" sz="1600" b="0" i="0" kern="1200">
              <a:solidFill>
                <a:srgbClr val="374151"/>
              </a:solidFill>
              <a:effectLst/>
              <a:latin typeface="Calibri" panose="020F0502020204030204" pitchFamily="34" charset="0"/>
              <a:cs typeface="Calibri" panose="020F0502020204030204" pitchFamily="34" charset="0"/>
            </a:rPr>
            <a:t>: Dažādas nozares piedāvā atšķirīgas perspektīvas un ekspertīzi. Starpnozaru sadarbība veicina inovācijas un apmaiņu ar pieredzi, labo praksi, radot efektīvākus un radošākus risinājumus demogrāfisko izaicinājumu risināšanai.</a:t>
          </a:r>
          <a:endParaRPr lang="lv-LV" sz="1600" b="0" i="0" kern="1200" dirty="0">
            <a:solidFill>
              <a:srgbClr val="374151"/>
            </a:solidFill>
            <a:effectLst/>
            <a:latin typeface="Calibri" panose="020F0502020204030204" pitchFamily="34" charset="0"/>
            <a:cs typeface="Calibri" panose="020F0502020204030204" pitchFamily="34" charset="0"/>
          </a:endParaRPr>
        </a:p>
      </dsp:txBody>
      <dsp:txXfrm>
        <a:off x="0" y="3905776"/>
        <a:ext cx="11158538" cy="975728"/>
      </dsp:txXfrm>
    </dsp:sp>
    <dsp:sp modelId="{3EA88837-7EEA-4248-B7FE-EAB47D66DA01}">
      <dsp:nvSpPr>
        <dsp:cNvPr id="0" name=""/>
        <dsp:cNvSpPr/>
      </dsp:nvSpPr>
      <dsp:spPr>
        <a:xfrm>
          <a:off x="0" y="4881504"/>
          <a:ext cx="111585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61EA8-896B-47E4-B27D-74351D5B1A8A}">
      <dsp:nvSpPr>
        <dsp:cNvPr id="0" name=""/>
        <dsp:cNvSpPr/>
      </dsp:nvSpPr>
      <dsp:spPr>
        <a:xfrm>
          <a:off x="0" y="4881504"/>
          <a:ext cx="11158538" cy="97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a:solidFill>
                <a:srgbClr val="374151"/>
              </a:solidFill>
              <a:latin typeface="Calibri" panose="020F0502020204030204" pitchFamily="34" charset="0"/>
              <a:cs typeface="Calibri" panose="020F0502020204030204" pitchFamily="34" charset="0"/>
            </a:rPr>
            <a:t>Izmaiņas un pielāgošanās</a:t>
          </a:r>
          <a:r>
            <a:rPr lang="lv-LV" sz="1600" kern="1200">
              <a:solidFill>
                <a:srgbClr val="374151"/>
              </a:solidFill>
              <a:latin typeface="Calibri" panose="020F0502020204030204" pitchFamily="34" charset="0"/>
              <a:cs typeface="Calibri" panose="020F0502020204030204" pitchFamily="34" charset="0"/>
            </a:rPr>
            <a:t>:  </a:t>
          </a:r>
          <a:r>
            <a:rPr lang="lv-LV" sz="1600" b="0" i="0" kern="1200">
              <a:solidFill>
                <a:srgbClr val="374151"/>
              </a:solidFill>
              <a:effectLst/>
              <a:latin typeface="Calibri" panose="020F0502020204030204" pitchFamily="34" charset="0"/>
              <a:cs typeface="Calibri" panose="020F0502020204030204" pitchFamily="34" charset="0"/>
            </a:rPr>
            <a:t>Demogrāfiskās tendences ir dinamiskas un prasa pastāvīgu politikas uzraudzību un pielāgošanu. Sadarbība starp nozarēm ļauj valdībai elastīgākā un ātrāk pielāgot politikas mainīgajai demogrāfiskajai realitātei.</a:t>
          </a:r>
          <a:endParaRPr lang="lv-LV" sz="1600" kern="1200" dirty="0">
            <a:latin typeface="Calibri" panose="020F0502020204030204" pitchFamily="34" charset="0"/>
            <a:cs typeface="Calibri" panose="020F0502020204030204" pitchFamily="34" charset="0"/>
          </a:endParaRPr>
        </a:p>
      </dsp:txBody>
      <dsp:txXfrm>
        <a:off x="0" y="4881504"/>
        <a:ext cx="11158538" cy="975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53CCD-D25A-4F29-B961-0C7B27E052E2}">
      <dsp:nvSpPr>
        <dsp:cNvPr id="0" name=""/>
        <dsp:cNvSpPr/>
      </dsp:nvSpPr>
      <dsp:spPr>
        <a:xfrm rot="5400000">
          <a:off x="2371967" y="1087155"/>
          <a:ext cx="766923" cy="8731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4B73D-41B8-4BB0-A7E2-14D3688253DD}">
      <dsp:nvSpPr>
        <dsp:cNvPr id="0" name=""/>
        <dsp:cNvSpPr/>
      </dsp:nvSpPr>
      <dsp:spPr>
        <a:xfrm>
          <a:off x="1490992" y="22282"/>
          <a:ext cx="2646623" cy="1333135"/>
        </a:xfrm>
        <a:prstGeom prst="roundRect">
          <a:avLst>
            <a:gd name="adj" fmla="val 1667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latin typeface="Calibri" panose="020F0502020204030204" pitchFamily="34" charset="0"/>
              <a:cs typeface="Calibri" panose="020F0502020204030204" pitchFamily="34" charset="0"/>
            </a:rPr>
            <a:t>Pariet no šaurākas izpratnes par demogrāfiju uz plašāku, iezīmējot tās vietu un nozīmi visu nozaru attīstības politikās  </a:t>
          </a:r>
        </a:p>
      </dsp:txBody>
      <dsp:txXfrm>
        <a:off x="1556082" y="87372"/>
        <a:ext cx="2516443" cy="1202955"/>
      </dsp:txXfrm>
    </dsp:sp>
    <dsp:sp modelId="{D00C2AD3-0D73-4DD1-9129-A93296C106E8}">
      <dsp:nvSpPr>
        <dsp:cNvPr id="0" name=""/>
        <dsp:cNvSpPr/>
      </dsp:nvSpPr>
      <dsp:spPr>
        <a:xfrm>
          <a:off x="3459828" y="323192"/>
          <a:ext cx="938985" cy="730403"/>
        </a:xfrm>
        <a:prstGeom prst="rect">
          <a:avLst/>
        </a:prstGeom>
        <a:noFill/>
        <a:ln>
          <a:noFill/>
        </a:ln>
        <a:effectLst/>
      </dsp:spPr>
      <dsp:style>
        <a:lnRef idx="0">
          <a:scrgbClr r="0" g="0" b="0"/>
        </a:lnRef>
        <a:fillRef idx="0">
          <a:scrgbClr r="0" g="0" b="0"/>
        </a:fillRef>
        <a:effectRef idx="0">
          <a:scrgbClr r="0" g="0" b="0"/>
        </a:effectRef>
        <a:fontRef idx="minor"/>
      </dsp:style>
    </dsp:sp>
    <dsp:sp modelId="{47CD0181-ACDE-4380-AACD-D203D69B4FF0}">
      <dsp:nvSpPr>
        <dsp:cNvPr id="0" name=""/>
        <dsp:cNvSpPr/>
      </dsp:nvSpPr>
      <dsp:spPr>
        <a:xfrm rot="5400000">
          <a:off x="3767722" y="2317021"/>
          <a:ext cx="766923" cy="873115"/>
        </a:xfrm>
        <a:prstGeom prst="bentUpArrow">
          <a:avLst>
            <a:gd name="adj1" fmla="val 32840"/>
            <a:gd name="adj2" fmla="val 25000"/>
            <a:gd name="adj3" fmla="val 35780"/>
          </a:avLst>
        </a:prstGeom>
        <a:solidFill>
          <a:schemeClr val="accent1">
            <a:tint val="50000"/>
            <a:hueOff val="28195"/>
            <a:satOff val="-1322"/>
            <a:lumOff val="5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F9131-4007-42E2-B713-7B2D94F7404A}">
      <dsp:nvSpPr>
        <dsp:cNvPr id="0" name=""/>
        <dsp:cNvSpPr/>
      </dsp:nvSpPr>
      <dsp:spPr>
        <a:xfrm>
          <a:off x="2886746" y="1252149"/>
          <a:ext cx="2646623" cy="1333135"/>
        </a:xfrm>
        <a:prstGeom prst="roundRect">
          <a:avLst>
            <a:gd name="adj" fmla="val 16670"/>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latin typeface="Calibri" panose="020F0502020204030204" pitchFamily="34" charset="0"/>
              <a:cs typeface="Calibri" panose="020F0502020204030204" pitchFamily="34" charset="0"/>
            </a:rPr>
            <a:t>LM nolikums paredz, ka tā </a:t>
          </a:r>
          <a:r>
            <a:rPr lang="en-US" sz="1400" b="1" u="sng"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koordinē</a:t>
          </a:r>
          <a:r>
            <a:rPr lang="en-US" sz="1400" kern="1200" dirty="0">
              <a:latin typeface="Calibri" panose="020F0502020204030204" pitchFamily="34" charset="0"/>
              <a:cs typeface="Calibri" panose="020F0502020204030204" pitchFamily="34" charset="0"/>
            </a:rPr>
            <a:t> </a:t>
          </a:r>
          <a:r>
            <a:rPr lang="en-US" sz="1400" kern="1200" dirty="0" err="1">
              <a:latin typeface="Calibri" panose="020F0502020204030204" pitchFamily="34" charset="0"/>
              <a:cs typeface="Calibri" panose="020F0502020204030204" pitchFamily="34" charset="0"/>
            </a:rPr>
            <a:t>vienotas</a:t>
          </a:r>
          <a:r>
            <a:rPr lang="en-US" sz="1400" kern="1200" dirty="0">
              <a:latin typeface="Calibri" panose="020F0502020204030204" pitchFamily="34" charset="0"/>
              <a:cs typeface="Calibri" panose="020F0502020204030204" pitchFamily="34" charset="0"/>
            </a:rPr>
            <a:t> </a:t>
          </a:r>
          <a:r>
            <a:rPr lang="en-US" sz="1400" kern="1200" dirty="0" err="1">
              <a:latin typeface="Calibri" panose="020F0502020204030204" pitchFamily="34" charset="0"/>
              <a:cs typeface="Calibri" panose="020F0502020204030204" pitchFamily="34" charset="0"/>
            </a:rPr>
            <a:t>valsts</a:t>
          </a:r>
          <a:r>
            <a:rPr lang="en-US" sz="1400" kern="1200" dirty="0">
              <a:latin typeface="Calibri" panose="020F0502020204030204" pitchFamily="34" charset="0"/>
              <a:cs typeface="Calibri" panose="020F0502020204030204" pitchFamily="34" charset="0"/>
            </a:rPr>
            <a:t> </a:t>
          </a:r>
          <a:r>
            <a:rPr lang="en-US" sz="1400" kern="1200" dirty="0" err="1">
              <a:latin typeface="Calibri" panose="020F0502020204030204" pitchFamily="34" charset="0"/>
              <a:cs typeface="Calibri" panose="020F0502020204030204" pitchFamily="34" charset="0"/>
            </a:rPr>
            <a:t>demogrāfiskās</a:t>
          </a:r>
          <a:r>
            <a:rPr lang="en-US" sz="1400" kern="1200" dirty="0">
              <a:latin typeface="Calibri" panose="020F0502020204030204" pitchFamily="34" charset="0"/>
              <a:cs typeface="Calibri" panose="020F0502020204030204" pitchFamily="34" charset="0"/>
            </a:rPr>
            <a:t> </a:t>
          </a:r>
          <a:r>
            <a:rPr lang="en-US" sz="1400" kern="1200" dirty="0" err="1">
              <a:latin typeface="Calibri" panose="020F0502020204030204" pitchFamily="34" charset="0"/>
              <a:cs typeface="Calibri" panose="020F0502020204030204" pitchFamily="34" charset="0"/>
            </a:rPr>
            <a:t>politikas</a:t>
          </a:r>
          <a:r>
            <a:rPr lang="en-US" sz="1400" kern="1200" dirty="0">
              <a:latin typeface="Calibri" panose="020F0502020204030204" pitchFamily="34" charset="0"/>
              <a:cs typeface="Calibri" panose="020F0502020204030204" pitchFamily="34" charset="0"/>
            </a:rPr>
            <a:t> </a:t>
          </a:r>
          <a:r>
            <a:rPr lang="en-US" sz="1400" kern="1200" dirty="0" err="1">
              <a:latin typeface="Calibri" panose="020F0502020204030204" pitchFamily="34" charset="0"/>
              <a:cs typeface="Calibri" panose="020F0502020204030204" pitchFamily="34" charset="0"/>
            </a:rPr>
            <a:t>izstrādi</a:t>
          </a:r>
          <a:r>
            <a:rPr lang="lv-LV" sz="1400" kern="1200" dirty="0">
              <a:latin typeface="Calibri" panose="020F0502020204030204" pitchFamily="34" charset="0"/>
              <a:cs typeface="Calibri" panose="020F0502020204030204" pitchFamily="34" charset="0"/>
            </a:rPr>
            <a:t>, bet…</a:t>
          </a:r>
        </a:p>
      </dsp:txBody>
      <dsp:txXfrm>
        <a:off x="2951836" y="1317239"/>
        <a:ext cx="2516443" cy="1202955"/>
      </dsp:txXfrm>
    </dsp:sp>
    <dsp:sp modelId="{3D2383EB-7A4D-4CA4-A4C9-1D3678DA21C0}">
      <dsp:nvSpPr>
        <dsp:cNvPr id="0" name=""/>
        <dsp:cNvSpPr/>
      </dsp:nvSpPr>
      <dsp:spPr>
        <a:xfrm>
          <a:off x="4855582" y="1553058"/>
          <a:ext cx="938985" cy="730403"/>
        </a:xfrm>
        <a:prstGeom prst="rect">
          <a:avLst/>
        </a:prstGeom>
        <a:noFill/>
        <a:ln>
          <a:noFill/>
        </a:ln>
        <a:effectLst/>
      </dsp:spPr>
      <dsp:style>
        <a:lnRef idx="0">
          <a:scrgbClr r="0" g="0" b="0"/>
        </a:lnRef>
        <a:fillRef idx="0">
          <a:scrgbClr r="0" g="0" b="0"/>
        </a:fillRef>
        <a:effectRef idx="0">
          <a:scrgbClr r="0" g="0" b="0"/>
        </a:effectRef>
        <a:fontRef idx="minor"/>
      </dsp:style>
    </dsp:sp>
    <dsp:sp modelId="{BECEB65C-ADC4-4318-9D2E-71E0CA8EBE8B}">
      <dsp:nvSpPr>
        <dsp:cNvPr id="0" name=""/>
        <dsp:cNvSpPr/>
      </dsp:nvSpPr>
      <dsp:spPr>
        <a:xfrm rot="5400000">
          <a:off x="5163476" y="3546887"/>
          <a:ext cx="766923" cy="873115"/>
        </a:xfrm>
        <a:prstGeom prst="bentUpArrow">
          <a:avLst>
            <a:gd name="adj1" fmla="val 32840"/>
            <a:gd name="adj2" fmla="val 25000"/>
            <a:gd name="adj3" fmla="val 35780"/>
          </a:avLst>
        </a:prstGeom>
        <a:solidFill>
          <a:schemeClr val="accent1">
            <a:tint val="50000"/>
            <a:hueOff val="56391"/>
            <a:satOff val="-2645"/>
            <a:lumOff val="11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2B0BD-C556-4FC3-A652-5EEE651141B3}">
      <dsp:nvSpPr>
        <dsp:cNvPr id="0" name=""/>
        <dsp:cNvSpPr/>
      </dsp:nvSpPr>
      <dsp:spPr>
        <a:xfrm>
          <a:off x="4282500" y="2482015"/>
          <a:ext cx="2646623" cy="1333135"/>
        </a:xfrm>
        <a:prstGeom prst="roundRect">
          <a:avLst>
            <a:gd name="adj" fmla="val 16670"/>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latin typeface="Calibri" panose="020F0502020204030204" pitchFamily="34" charset="0"/>
              <a:cs typeface="Calibri" panose="020F0502020204030204" pitchFamily="34" charset="0"/>
            </a:rPr>
            <a:t>Nozaru ministrijas ir līdzatbildīgas  par demogrāfisko jautājumu aktualizēšanu savā jomā, iesaistoties kopējās politikas izstrādē un īstenošanā</a:t>
          </a:r>
        </a:p>
      </dsp:txBody>
      <dsp:txXfrm>
        <a:off x="4347590" y="2547105"/>
        <a:ext cx="2516443" cy="1202955"/>
      </dsp:txXfrm>
    </dsp:sp>
    <dsp:sp modelId="{205BCD32-F981-40E8-97FF-D8F41FD826CE}">
      <dsp:nvSpPr>
        <dsp:cNvPr id="0" name=""/>
        <dsp:cNvSpPr/>
      </dsp:nvSpPr>
      <dsp:spPr>
        <a:xfrm>
          <a:off x="6251336" y="2782924"/>
          <a:ext cx="938985" cy="730403"/>
        </a:xfrm>
        <a:prstGeom prst="rect">
          <a:avLst/>
        </a:prstGeom>
        <a:noFill/>
        <a:ln>
          <a:noFill/>
        </a:ln>
        <a:effectLst/>
      </dsp:spPr>
      <dsp:style>
        <a:lnRef idx="0">
          <a:scrgbClr r="0" g="0" b="0"/>
        </a:lnRef>
        <a:fillRef idx="0">
          <a:scrgbClr r="0" g="0" b="0"/>
        </a:fillRef>
        <a:effectRef idx="0">
          <a:scrgbClr r="0" g="0" b="0"/>
        </a:effectRef>
        <a:fontRef idx="minor"/>
      </dsp:style>
    </dsp:sp>
    <dsp:sp modelId="{80868CC8-5A02-4CA9-B674-438A00C1B66B}">
      <dsp:nvSpPr>
        <dsp:cNvPr id="0" name=""/>
        <dsp:cNvSpPr/>
      </dsp:nvSpPr>
      <dsp:spPr>
        <a:xfrm>
          <a:off x="5678255" y="3711881"/>
          <a:ext cx="2646623" cy="1333135"/>
        </a:xfrm>
        <a:prstGeom prst="roundRect">
          <a:avLst>
            <a:gd name="adj" fmla="val 1667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dirty="0">
              <a:latin typeface="Calibri" panose="020F0502020204030204" pitchFamily="34" charset="0"/>
              <a:cs typeface="Calibri" panose="020F0502020204030204" pitchFamily="34" charset="0"/>
            </a:rPr>
            <a:t>VK sniedz atbalstu un kopā ar LM apkopo, izvērtē ministriju priekšlikumus,  sagatavo demogrāfijas politikas ziņojumu un </a:t>
          </a:r>
          <a:r>
            <a:rPr lang="lv-LV" sz="1400" kern="1200" dirty="0" err="1">
              <a:latin typeface="Calibri" panose="020F0502020204030204" pitchFamily="34" charset="0"/>
              <a:cs typeface="Calibri" panose="020F0502020204030204" pitchFamily="34" charset="0"/>
            </a:rPr>
            <a:t>monitorē</a:t>
          </a:r>
          <a:r>
            <a:rPr lang="lv-LV" sz="1400" kern="1200" dirty="0">
              <a:latin typeface="Calibri" panose="020F0502020204030204" pitchFamily="34" charset="0"/>
              <a:cs typeface="Calibri" panose="020F0502020204030204" pitchFamily="34" charset="0"/>
            </a:rPr>
            <a:t> tā izpildi  </a:t>
          </a:r>
        </a:p>
      </dsp:txBody>
      <dsp:txXfrm>
        <a:off x="5743345" y="3776971"/>
        <a:ext cx="2516443" cy="1202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ED511-8C8A-4A65-8249-C1D5B5113FE1}">
      <dsp:nvSpPr>
        <dsp:cNvPr id="0" name=""/>
        <dsp:cNvSpPr/>
      </dsp:nvSpPr>
      <dsp:spPr>
        <a:xfrm>
          <a:off x="130399" y="0"/>
          <a:ext cx="8888731" cy="555545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65B9E-3EF5-4B1A-8137-ABD5220A8CB2}">
      <dsp:nvSpPr>
        <dsp:cNvPr id="0" name=""/>
        <dsp:cNvSpPr/>
      </dsp:nvSpPr>
      <dsp:spPr>
        <a:xfrm>
          <a:off x="1005939" y="4131037"/>
          <a:ext cx="204440" cy="204440"/>
        </a:xfrm>
        <a:prstGeom prst="ellips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B0EF39-79EE-44C4-8243-70E7BC026251}">
      <dsp:nvSpPr>
        <dsp:cNvPr id="0" name=""/>
        <dsp:cNvSpPr/>
      </dsp:nvSpPr>
      <dsp:spPr>
        <a:xfrm>
          <a:off x="1083433" y="4233258"/>
          <a:ext cx="1213876" cy="1322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29" tIns="0" rIns="0" bIns="0" numCol="1" spcCol="1270" anchor="t" anchorCtr="0">
          <a:noAutofit/>
        </a:bodyPr>
        <a:lstStyle/>
        <a:p>
          <a:pPr marL="0" lvl="0" indent="0" algn="l" defTabSz="533400">
            <a:lnSpc>
              <a:spcPct val="90000"/>
            </a:lnSpc>
            <a:spcBef>
              <a:spcPct val="0"/>
            </a:spcBef>
            <a:spcAft>
              <a:spcPct val="35000"/>
            </a:spcAft>
            <a:buNone/>
          </a:pPr>
          <a:r>
            <a:rPr lang="lv-LV" sz="1200" kern="1200" dirty="0">
              <a:latin typeface="Calibri" panose="020F0502020204030204" pitchFamily="34" charset="0"/>
              <a:cs typeface="Calibri" panose="020F0502020204030204" pitchFamily="34" charset="0"/>
            </a:rPr>
            <a:t>16.01.24 </a:t>
          </a:r>
        </a:p>
        <a:p>
          <a:pPr marL="0" lvl="0" indent="0" algn="l" defTabSz="533400">
            <a:lnSpc>
              <a:spcPct val="90000"/>
            </a:lnSpc>
            <a:spcBef>
              <a:spcPct val="0"/>
            </a:spcBef>
            <a:spcAft>
              <a:spcPct val="35000"/>
            </a:spcAft>
            <a:buNone/>
          </a:pPr>
          <a:r>
            <a:rPr lang="lv-LV" sz="1200" kern="1200" dirty="0">
              <a:latin typeface="Calibri" panose="020F0502020204030204" pitchFamily="34" charset="0"/>
              <a:cs typeface="Calibri" panose="020F0502020204030204" pitchFamily="34" charset="0"/>
            </a:rPr>
            <a:t>MKK vienošanās par demogrāfijas politikas darbu organizāciju</a:t>
          </a:r>
        </a:p>
      </dsp:txBody>
      <dsp:txXfrm>
        <a:off x="1083433" y="4233258"/>
        <a:ext cx="1213876" cy="1322198"/>
      </dsp:txXfrm>
    </dsp:sp>
    <dsp:sp modelId="{261530B0-44FE-451E-B0A6-95227CDCEFDE}">
      <dsp:nvSpPr>
        <dsp:cNvPr id="0" name=""/>
        <dsp:cNvSpPr/>
      </dsp:nvSpPr>
      <dsp:spPr>
        <a:xfrm>
          <a:off x="2112586" y="3067723"/>
          <a:ext cx="319994" cy="319994"/>
        </a:xfrm>
        <a:prstGeom prst="ellipse">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9E859-4868-4CF9-A172-1EE1D68E06AC}">
      <dsp:nvSpPr>
        <dsp:cNvPr id="0" name=""/>
        <dsp:cNvSpPr/>
      </dsp:nvSpPr>
      <dsp:spPr>
        <a:xfrm>
          <a:off x="2272584" y="3227720"/>
          <a:ext cx="1475529" cy="232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58" tIns="0" rIns="0" bIns="0" numCol="1" spcCol="1270" anchor="t" anchorCtr="0">
          <a:noAutofit/>
        </a:bodyPr>
        <a:lstStyle/>
        <a:p>
          <a:pPr marL="0" lvl="0" indent="0" algn="l" defTabSz="533400">
            <a:lnSpc>
              <a:spcPct val="90000"/>
            </a:lnSpc>
            <a:spcBef>
              <a:spcPct val="0"/>
            </a:spcBef>
            <a:spcAft>
              <a:spcPct val="35000"/>
            </a:spcAft>
            <a:buNone/>
          </a:pPr>
          <a:r>
            <a:rPr lang="lv-LV" altLang="en-US" sz="1200" kern="1200" dirty="0">
              <a:latin typeface="Calibri" panose="020F0502020204030204" pitchFamily="34" charset="0"/>
              <a:cs typeface="Calibri" panose="020F0502020204030204" pitchFamily="34" charset="0"/>
            </a:rPr>
            <a:t>Demogrāfisko lietu padomes sēde (07.02.24) – diskutēt par pieeju demogrāfijas politikas veidošanā                               </a:t>
          </a:r>
          <a:endParaRPr lang="lv-LV" sz="1200" kern="1200" dirty="0">
            <a:latin typeface="Calibri" panose="020F0502020204030204" pitchFamily="34" charset="0"/>
            <a:cs typeface="Calibri" panose="020F0502020204030204" pitchFamily="34" charset="0"/>
          </a:endParaRPr>
        </a:p>
      </dsp:txBody>
      <dsp:txXfrm>
        <a:off x="2272584" y="3227720"/>
        <a:ext cx="1475529" cy="2327736"/>
      </dsp:txXfrm>
    </dsp:sp>
    <dsp:sp modelId="{0C3B37D4-B734-4FBA-9AEB-9FFF5283E87E}">
      <dsp:nvSpPr>
        <dsp:cNvPr id="0" name=""/>
        <dsp:cNvSpPr/>
      </dsp:nvSpPr>
      <dsp:spPr>
        <a:xfrm>
          <a:off x="3534783" y="2219960"/>
          <a:ext cx="426659" cy="426659"/>
        </a:xfrm>
        <a:prstGeom prst="ellipse">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E0C55-9272-46A7-B467-1A87026A5181}">
      <dsp:nvSpPr>
        <dsp:cNvPr id="0" name=""/>
        <dsp:cNvSpPr/>
      </dsp:nvSpPr>
      <dsp:spPr>
        <a:xfrm>
          <a:off x="3748113" y="2433290"/>
          <a:ext cx="1715525" cy="3122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078" tIns="0" rIns="0" bIns="0" numCol="1" spcCol="1270" anchor="t" anchorCtr="0">
          <a:noAutofit/>
        </a:bodyPr>
        <a:lstStyle/>
        <a:p>
          <a:pPr marL="0" marR="0" lvl="0" indent="0" algn="l" defTabSz="533400" eaLnBrk="1" fontAlgn="auto" latinLnBrk="0" hangingPunct="1">
            <a:lnSpc>
              <a:spcPct val="90000"/>
            </a:lnSpc>
            <a:spcBef>
              <a:spcPct val="0"/>
            </a:spcBef>
            <a:spcAft>
              <a:spcPct val="35000"/>
            </a:spcAft>
            <a:buClrTx/>
            <a:buSzTx/>
            <a:buFontTx/>
            <a:buNone/>
            <a:tabLst/>
            <a:defRPr/>
          </a:pPr>
          <a:r>
            <a:rPr lang="lv-LV" sz="1200" kern="1200" dirty="0">
              <a:latin typeface="Calibri" panose="020F0502020204030204" pitchFamily="34" charset="0"/>
              <a:cs typeface="Calibri" panose="020F0502020204030204" pitchFamily="34" charset="0"/>
            </a:rPr>
            <a:t>30.03.2024</a:t>
          </a:r>
        </a:p>
        <a:p>
          <a:pPr marL="0" marR="0" lvl="0" indent="0" algn="l" defTabSz="533400" eaLnBrk="1" fontAlgn="auto" latinLnBrk="0" hangingPunct="1">
            <a:lnSpc>
              <a:spcPct val="90000"/>
            </a:lnSpc>
            <a:spcBef>
              <a:spcPct val="0"/>
            </a:spcBef>
            <a:spcAft>
              <a:spcPct val="35000"/>
            </a:spcAft>
            <a:buClrTx/>
            <a:buSzTx/>
            <a:buFontTx/>
            <a:buNone/>
            <a:tabLst/>
            <a:defRPr/>
          </a:pPr>
          <a:r>
            <a:rPr lang="lv-LV" sz="1200" kern="1200" dirty="0">
              <a:latin typeface="Calibri" panose="020F0502020204030204" pitchFamily="34" charset="0"/>
              <a:cs typeface="Calibri" panose="020F0502020204030204" pitchFamily="34" charset="0"/>
            </a:rPr>
            <a:t>visas nozaru ministrijas sagatavo un iesniedz priekšlikumus demogrāfijas attīstības ziņojumam </a:t>
          </a:r>
        </a:p>
      </dsp:txBody>
      <dsp:txXfrm>
        <a:off x="3748113" y="2433290"/>
        <a:ext cx="1715525" cy="3122166"/>
      </dsp:txXfrm>
    </dsp:sp>
    <dsp:sp modelId="{8F39C96D-E2A0-4D2F-BF37-7902BDE77E86}">
      <dsp:nvSpPr>
        <dsp:cNvPr id="0" name=""/>
        <dsp:cNvSpPr/>
      </dsp:nvSpPr>
      <dsp:spPr>
        <a:xfrm>
          <a:off x="5188087" y="1557750"/>
          <a:ext cx="551101" cy="551101"/>
        </a:xfrm>
        <a:prstGeom prst="ellipse">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6B4AF-095E-49DE-8B2F-00FD1DBB3138}">
      <dsp:nvSpPr>
        <dsp:cNvPr id="0" name=""/>
        <dsp:cNvSpPr/>
      </dsp:nvSpPr>
      <dsp:spPr>
        <a:xfrm>
          <a:off x="5463638" y="1833300"/>
          <a:ext cx="1777746" cy="372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017" tIns="0" rIns="0" bIns="0" numCol="1" spcCol="1270" anchor="t" anchorCtr="0">
          <a:noAutofit/>
        </a:bodyPr>
        <a:lstStyle/>
        <a:p>
          <a:pPr marL="0" marR="0" lvl="0" indent="0" algn="l" defTabSz="533400" eaLnBrk="1" fontAlgn="auto" latinLnBrk="0" hangingPunct="1">
            <a:lnSpc>
              <a:spcPct val="90000"/>
            </a:lnSpc>
            <a:spcBef>
              <a:spcPct val="0"/>
            </a:spcBef>
            <a:spcAft>
              <a:spcPct val="35000"/>
            </a:spcAft>
            <a:buClrTx/>
            <a:buSzTx/>
            <a:buFontTx/>
            <a:buNone/>
            <a:tabLst/>
            <a:defRPr/>
          </a:pPr>
          <a:r>
            <a:rPr lang="lv-LV" sz="1200" kern="1200" dirty="0">
              <a:latin typeface="Calibri" panose="020F0502020204030204" pitchFamily="34" charset="0"/>
              <a:cs typeface="Calibri" panose="020F0502020204030204" pitchFamily="34" charset="0"/>
            </a:rPr>
            <a:t>priekšlikumi tiek prezentēti (LM, VK un NVO) izvērtēšanai, DG </a:t>
          </a:r>
          <a:r>
            <a:rPr lang="lv-LV" sz="1200" kern="1200" dirty="0" err="1">
              <a:latin typeface="Calibri" panose="020F0502020204030204" pitchFamily="34" charset="0"/>
              <a:cs typeface="Calibri" panose="020F0502020204030204" pitchFamily="34" charset="0"/>
            </a:rPr>
            <a:t>utml</a:t>
          </a:r>
          <a:r>
            <a:rPr lang="lv-LV" sz="1200" kern="1200" dirty="0">
              <a:latin typeface="Calibri" panose="020F0502020204030204" pitchFamily="34" charset="0"/>
              <a:cs typeface="Calibri" panose="020F0502020204030204" pitchFamily="34" charset="0"/>
            </a:rPr>
            <a:t>. </a:t>
          </a:r>
        </a:p>
      </dsp:txBody>
      <dsp:txXfrm>
        <a:off x="5463638" y="1833300"/>
        <a:ext cx="1777746" cy="3722156"/>
      </dsp:txXfrm>
    </dsp:sp>
    <dsp:sp modelId="{AAFAD126-D0B1-4AB4-B0F9-29B15D520549}">
      <dsp:nvSpPr>
        <dsp:cNvPr id="0" name=""/>
        <dsp:cNvSpPr/>
      </dsp:nvSpPr>
      <dsp:spPr>
        <a:xfrm>
          <a:off x="6890279" y="1115535"/>
          <a:ext cx="702209" cy="702209"/>
        </a:xfrm>
        <a:prstGeom prst="ellipse">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31CFC-85B9-4B2A-8BAE-E8919B1FDCB4}">
      <dsp:nvSpPr>
        <dsp:cNvPr id="0" name=""/>
        <dsp:cNvSpPr/>
      </dsp:nvSpPr>
      <dsp:spPr>
        <a:xfrm>
          <a:off x="7241384" y="1466640"/>
          <a:ext cx="1777746" cy="408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086" tIns="0" rIns="0" bIns="0" numCol="1" spcCol="1270" anchor="t" anchorCtr="0">
          <a:noAutofit/>
        </a:bodyPr>
        <a:lstStyle/>
        <a:p>
          <a:pPr marL="0" lvl="0" indent="0" algn="l" defTabSz="533400">
            <a:lnSpc>
              <a:spcPct val="90000"/>
            </a:lnSpc>
            <a:spcBef>
              <a:spcPct val="0"/>
            </a:spcBef>
            <a:spcAft>
              <a:spcPct val="35000"/>
            </a:spcAft>
            <a:buNone/>
          </a:pPr>
          <a:r>
            <a:rPr lang="lv-LV" sz="1200" kern="1200" dirty="0">
              <a:latin typeface="Calibri" panose="020F0502020204030204" pitchFamily="34" charset="0"/>
              <a:cs typeface="Calibri" panose="020F0502020204030204" pitchFamily="34" charset="0"/>
            </a:rPr>
            <a:t>30.06.2024</a:t>
          </a:r>
        </a:p>
        <a:p>
          <a:pPr marL="0" lvl="0" indent="0" algn="l" defTabSz="533400">
            <a:lnSpc>
              <a:spcPct val="90000"/>
            </a:lnSpc>
            <a:spcBef>
              <a:spcPct val="0"/>
            </a:spcBef>
            <a:spcAft>
              <a:spcPct val="35000"/>
            </a:spcAft>
            <a:buNone/>
          </a:pPr>
          <a:r>
            <a:rPr lang="lv-LV" sz="1200" kern="1200" dirty="0">
              <a:latin typeface="Calibri" panose="020F0502020204030204" pitchFamily="34" charset="0"/>
              <a:cs typeface="Calibri" panose="020F0502020204030204" pitchFamily="34" charset="0"/>
            </a:rPr>
            <a:t>LM sadarbībā ar VK un līdzdarbojoties visām nozaru ministrijām sagatavo vienotu demogrāfijas attīstības ziņojumu, iesniegšanai MK </a:t>
          </a:r>
        </a:p>
      </dsp:txBody>
      <dsp:txXfrm>
        <a:off x="7241384" y="1466640"/>
        <a:ext cx="1777746" cy="408881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7:43:09.365"/>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7:43:09.652"/>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7:43:11.406"/>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7:43:12.124"/>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07:43:13.886"/>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57EFE7-A509-1E23-B51D-A2FA4C0B480A}"/>
              </a:ext>
            </a:extLst>
          </p:cNvPr>
          <p:cNvSpPr>
            <a:spLocks noGrp="1"/>
          </p:cNvSpPr>
          <p:nvPr>
            <p:ph type="hdr" sz="quarter"/>
          </p:nvPr>
        </p:nvSpPr>
        <p:spPr>
          <a:xfrm>
            <a:off x="0" y="0"/>
            <a:ext cx="2918831" cy="493316"/>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7CC7F5D7-0F90-0288-6317-234B7F326AE8}"/>
              </a:ext>
            </a:extLst>
          </p:cNvPr>
          <p:cNvSpPr>
            <a:spLocks noGrp="1"/>
          </p:cNvSpPr>
          <p:nvPr>
            <p:ph type="dt" idx="1"/>
          </p:nvPr>
        </p:nvSpPr>
        <p:spPr>
          <a:xfrm>
            <a:off x="3815373" y="0"/>
            <a:ext cx="2918831" cy="493316"/>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7C35A575-13BD-4EEF-9D6C-4166F00E91F2}" type="datetimeFigureOut">
              <a:rPr lang="lv-LV"/>
              <a:pPr>
                <a:defRPr/>
              </a:pPr>
              <a:t>14.02.2024</a:t>
            </a:fld>
            <a:endParaRPr lang="lv-LV"/>
          </a:p>
        </p:txBody>
      </p:sp>
      <p:sp>
        <p:nvSpPr>
          <p:cNvPr id="4" name="Slide Image Placeholder 3">
            <a:extLst>
              <a:ext uri="{FF2B5EF4-FFF2-40B4-BE49-F238E27FC236}">
                <a16:creationId xmlns:a16="http://schemas.microsoft.com/office/drawing/2014/main" id="{43B160E1-FB28-7EBC-FAB2-DD3C522339BF}"/>
              </a:ext>
            </a:extLst>
          </p:cNvPr>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2098394E-374C-94F4-0CC1-FC4086F1C668}"/>
              </a:ext>
            </a:extLst>
          </p:cNvPr>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9332EABF-9FE6-BBFE-9C80-E90D8BF99F9A}"/>
              </a:ext>
            </a:extLst>
          </p:cNvPr>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C4F36F69-A429-78D5-78CE-250DD5571EA0}"/>
              </a:ext>
            </a:extLst>
          </p:cNvPr>
          <p:cNvSpPr>
            <a:spLocks noGrp="1"/>
          </p:cNvSpPr>
          <p:nvPr>
            <p:ph type="sldNum" sz="quarter" idx="5"/>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E8CD4C5-6CFD-4428-92E1-6D1CC20823AB}"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E8CD4C5-6CFD-4428-92E1-6D1CC20823AB}" type="slidenum">
              <a:rPr lang="lv-LV" altLang="en-US" smtClean="0"/>
              <a:pPr>
                <a:defRPr/>
              </a:pPr>
              <a:t>2</a:t>
            </a:fld>
            <a:endParaRPr lang="lv-LV" altLang="en-US"/>
          </a:p>
        </p:txBody>
      </p:sp>
    </p:spTree>
    <p:extLst>
      <p:ext uri="{BB962C8B-B14F-4D97-AF65-F5344CB8AC3E}">
        <p14:creationId xmlns:p14="http://schemas.microsoft.com/office/powerpoint/2010/main" val="139589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E8CD4C5-6CFD-4428-92E1-6D1CC20823AB}" type="slidenum">
              <a:rPr lang="lv-LV" altLang="en-US" smtClean="0"/>
              <a:pPr>
                <a:defRPr/>
              </a:pPr>
              <a:t>3</a:t>
            </a:fld>
            <a:endParaRPr lang="lv-LV" altLang="en-US"/>
          </a:p>
        </p:txBody>
      </p:sp>
    </p:spTree>
    <p:extLst>
      <p:ext uri="{BB962C8B-B14F-4D97-AF65-F5344CB8AC3E}">
        <p14:creationId xmlns:p14="http://schemas.microsoft.com/office/powerpoint/2010/main" val="32580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E8CD4C5-6CFD-4428-92E1-6D1CC20823AB}" type="slidenum">
              <a:rPr lang="lv-LV" altLang="en-US" smtClean="0"/>
              <a:pPr>
                <a:defRPr/>
              </a:pPr>
              <a:t>4</a:t>
            </a:fld>
            <a:endParaRPr lang="lv-LV" altLang="en-US"/>
          </a:p>
        </p:txBody>
      </p:sp>
    </p:spTree>
    <p:extLst>
      <p:ext uri="{BB962C8B-B14F-4D97-AF65-F5344CB8AC3E}">
        <p14:creationId xmlns:p14="http://schemas.microsoft.com/office/powerpoint/2010/main" val="32217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E8CD4C5-6CFD-4428-92E1-6D1CC20823AB}" type="slidenum">
              <a:rPr lang="lv-LV" altLang="en-US" smtClean="0"/>
              <a:pPr>
                <a:defRPr/>
              </a:pPr>
              <a:t>11</a:t>
            </a:fld>
            <a:endParaRPr lang="lv-LV" altLang="en-US"/>
          </a:p>
        </p:txBody>
      </p:sp>
    </p:spTree>
    <p:extLst>
      <p:ext uri="{BB962C8B-B14F-4D97-AF65-F5344CB8AC3E}">
        <p14:creationId xmlns:p14="http://schemas.microsoft.com/office/powerpoint/2010/main" val="4236899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B74FB3CC-D5FF-A197-3F4C-609ED8468D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F0616080-0AA5-E611-D9A2-2E6C69E62AC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416CD0D-DE1B-EA13-70BA-C2111DC658E7}"/>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29811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011FB-3327-07A6-31D2-9D804F6AA1A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7">
            <a:extLst>
              <a:ext uri="{FF2B5EF4-FFF2-40B4-BE49-F238E27FC236}">
                <a16:creationId xmlns:a16="http://schemas.microsoft.com/office/drawing/2014/main" id="{5C54C6C3-48D4-8637-63BD-F906D34A19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73763" y="906463"/>
            <a:ext cx="1727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CE392F7B-0325-DAEA-3BA8-0E8C227A4ED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53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2FFB4E1-47BB-C723-9D70-613BAAA00253}"/>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9" name="Title 1"/>
          <p:cNvSpPr>
            <a:spLocks noGrp="1"/>
          </p:cNvSpPr>
          <p:nvPr>
            <p:ph type="title"/>
          </p:nvPr>
        </p:nvSpPr>
        <p:spPr>
          <a:xfrm>
            <a:off x="2328112" y="3505200"/>
            <a:ext cx="8949488" cy="960442"/>
          </a:xfrm>
        </p:spPr>
        <p:txBody>
          <a:bodyPr anchor="t">
            <a:normAutofit/>
          </a:bodyPr>
          <a:lstStyle>
            <a:lvl1pPr algn="ctr">
              <a:defRPr sz="3200" b="1" baseline="0">
                <a:solidFill>
                  <a:srgbClr val="9D223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Text Placeholder 17"/>
          <p:cNvSpPr>
            <a:spLocks noGrp="1"/>
          </p:cNvSpPr>
          <p:nvPr>
            <p:ph type="body" sz="quarter" idx="10"/>
          </p:nvPr>
        </p:nvSpPr>
        <p:spPr>
          <a:xfrm>
            <a:off x="2328112" y="4724400"/>
            <a:ext cx="8949488"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2328112" y="5761038"/>
            <a:ext cx="8949488"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35828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96DD1D55-591B-1248-60D7-92184EEE037A}"/>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FF94C20D-A652-4AE0-9019-6C662B84AB73}" type="slidenum">
              <a:rPr lang="en-US" altLang="en-US"/>
              <a:pPr>
                <a:defRPr/>
              </a:pPr>
              <a:t>‹#›</a:t>
            </a:fld>
            <a:endParaRPr lang="en-US" altLang="en-US"/>
          </a:p>
        </p:txBody>
      </p:sp>
      <p:pic>
        <p:nvPicPr>
          <p:cNvPr id="8" name="Picture 6">
            <a:extLst>
              <a:ext uri="{FF2B5EF4-FFF2-40B4-BE49-F238E27FC236}">
                <a16:creationId xmlns:a16="http://schemas.microsoft.com/office/drawing/2014/main" id="{989E7EC8-87B9-2EF9-C910-B3E903C26E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39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35B76AF6-DE3E-17C9-A9B5-968B4C388666}"/>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13A0AC68-1557-47F7-AD71-0D78675D1CD4}" type="slidenum">
              <a:rPr lang="en-US" altLang="en-US"/>
              <a:pPr>
                <a:defRPr/>
              </a:pPr>
              <a:t>‹#›</a:t>
            </a:fld>
            <a:endParaRPr lang="en-US" altLang="en-US"/>
          </a:p>
        </p:txBody>
      </p:sp>
      <p:pic>
        <p:nvPicPr>
          <p:cNvPr id="8" name="Picture 6">
            <a:extLst>
              <a:ext uri="{FF2B5EF4-FFF2-40B4-BE49-F238E27FC236}">
                <a16:creationId xmlns:a16="http://schemas.microsoft.com/office/drawing/2014/main" id="{DDE49970-E371-BCC6-FEFE-A5D938BA1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01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7B713346-A544-1689-0F7A-DECAD0D63942}"/>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AC0510D-EF38-482F-9CB8-A6A79C671C18}" type="slidenum">
              <a:rPr lang="en-US" altLang="en-US"/>
              <a:pPr>
                <a:defRPr/>
              </a:pPr>
              <a:t>‹#›</a:t>
            </a:fld>
            <a:endParaRPr lang="en-US" altLang="en-US"/>
          </a:p>
        </p:txBody>
      </p:sp>
      <p:pic>
        <p:nvPicPr>
          <p:cNvPr id="9" name="Picture 6">
            <a:extLst>
              <a:ext uri="{FF2B5EF4-FFF2-40B4-BE49-F238E27FC236}">
                <a16:creationId xmlns:a16="http://schemas.microsoft.com/office/drawing/2014/main" id="{C1A2A6D8-F8FE-B123-A938-7AC80311C4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43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5C80BD16-02B3-19DF-0D85-3E4F4985D29B}"/>
              </a:ext>
            </a:extLst>
          </p:cNvPr>
          <p:cNvSpPr>
            <a:spLocks noGrp="1"/>
          </p:cNvSpPr>
          <p:nvPr>
            <p:ph type="sldNum" sz="quarter" idx="18"/>
          </p:nvPr>
        </p:nvSpPr>
        <p:spPr>
          <a:xfrm>
            <a:off x="11379200" y="6324600"/>
            <a:ext cx="406400" cy="304800"/>
          </a:xfrm>
        </p:spPr>
        <p:txBody>
          <a:bodyPr/>
          <a:lstStyle>
            <a:lvl1pPr>
              <a:defRPr sz="1000" smtClean="0">
                <a:latin typeface="Verdana" panose="020B0604030504040204" pitchFamily="34" charset="0"/>
              </a:defRPr>
            </a:lvl1pPr>
          </a:lstStyle>
          <a:p>
            <a:pPr>
              <a:defRPr/>
            </a:pPr>
            <a:fld id="{D599A7D2-DCAD-4320-8321-90F8A34D81B4}" type="slidenum">
              <a:rPr lang="en-US" altLang="en-US"/>
              <a:pPr>
                <a:defRPr/>
              </a:pPr>
              <a:t>‹#›</a:t>
            </a:fld>
            <a:endParaRPr lang="en-US" altLang="en-US"/>
          </a:p>
        </p:txBody>
      </p:sp>
      <p:pic>
        <p:nvPicPr>
          <p:cNvPr id="11" name="Picture 6">
            <a:extLst>
              <a:ext uri="{FF2B5EF4-FFF2-40B4-BE49-F238E27FC236}">
                <a16:creationId xmlns:a16="http://schemas.microsoft.com/office/drawing/2014/main" id="{75688334-442A-2A3E-D759-650D8594D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52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3E8D00E1-198A-28F4-958E-45E9D0EA5745}"/>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4CBE1EC7-C35B-487D-93AB-1E8D10FCC140}" type="slidenum">
              <a:rPr lang="en-US" altLang="en-US"/>
              <a:pPr>
                <a:defRPr/>
              </a:pPr>
              <a:t>‹#›</a:t>
            </a:fld>
            <a:endParaRPr lang="en-US" altLang="en-US"/>
          </a:p>
        </p:txBody>
      </p:sp>
      <p:pic>
        <p:nvPicPr>
          <p:cNvPr id="7" name="Picture 6">
            <a:extLst>
              <a:ext uri="{FF2B5EF4-FFF2-40B4-BE49-F238E27FC236}">
                <a16:creationId xmlns:a16="http://schemas.microsoft.com/office/drawing/2014/main" id="{1853C1E1-89ED-9AC3-54D6-3F8147118F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52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FBFC9CF1-034F-EEA5-F00B-D26FE15207C1}"/>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546AF57A-4548-4324-A1E0-8A88D6995E5C}" type="slidenum">
              <a:rPr lang="en-US" altLang="en-US"/>
              <a:pPr>
                <a:defRPr/>
              </a:pPr>
              <a:t>‹#›</a:t>
            </a:fld>
            <a:endParaRPr lang="en-US" altLang="en-US"/>
          </a:p>
        </p:txBody>
      </p:sp>
      <p:pic>
        <p:nvPicPr>
          <p:cNvPr id="8" name="Picture 6">
            <a:extLst>
              <a:ext uri="{FF2B5EF4-FFF2-40B4-BE49-F238E27FC236}">
                <a16:creationId xmlns:a16="http://schemas.microsoft.com/office/drawing/2014/main" id="{6BF0136B-58FA-0903-7CAF-1C52C8A709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48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8DAE40CA-F89D-DE35-6BC1-01C9479E1628}"/>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D6C20582-41F5-46B6-89A0-A4945B412A14}" type="slidenum">
              <a:rPr lang="en-US" altLang="en-US"/>
              <a:pPr>
                <a:defRPr/>
              </a:pPr>
              <a:t>‹#›</a:t>
            </a:fld>
            <a:endParaRPr lang="en-US" altLang="en-US"/>
          </a:p>
        </p:txBody>
      </p:sp>
      <p:pic>
        <p:nvPicPr>
          <p:cNvPr id="11" name="Picture 6">
            <a:extLst>
              <a:ext uri="{FF2B5EF4-FFF2-40B4-BE49-F238E27FC236}">
                <a16:creationId xmlns:a16="http://schemas.microsoft.com/office/drawing/2014/main" id="{132A99C5-E8EE-8A33-9069-E3E569863A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54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439CFCA5-A6F3-81A6-EEE8-C7F99B3618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6" name="Picture 6">
            <a:extLst>
              <a:ext uri="{FF2B5EF4-FFF2-40B4-BE49-F238E27FC236}">
                <a16:creationId xmlns:a16="http://schemas.microsoft.com/office/drawing/2014/main" id="{A4EB855F-386A-A19D-0131-70D0B465DB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89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BFD9E0E-B136-D358-8AF4-B213282201C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A4EDD235-46D3-3E38-B923-AE10EE6DFAF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5196AEBB-D761-FB03-56D2-43F7B6F766E7}"/>
              </a:ext>
            </a:extLst>
          </p:cNvPr>
          <p:cNvSpPr>
            <a:spLocks noGrp="1"/>
          </p:cNvSpPr>
          <p:nvPr>
            <p:ph type="dt" sz="half" idx="2"/>
          </p:nvPr>
        </p:nvSpPr>
        <p:spPr>
          <a:xfrm>
            <a:off x="609600" y="6356351"/>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3834C5B8-376E-4819-95AF-ACD37F5EB8C7}" type="datetime1">
              <a:rPr lang="en-US"/>
              <a:pPr>
                <a:defRPr/>
              </a:pPr>
              <a:t>2/14/2024</a:t>
            </a:fld>
            <a:endParaRPr lang="en-US"/>
          </a:p>
        </p:txBody>
      </p:sp>
      <p:sp>
        <p:nvSpPr>
          <p:cNvPr id="5" name="Footer Placeholder 4">
            <a:extLst>
              <a:ext uri="{FF2B5EF4-FFF2-40B4-BE49-F238E27FC236}">
                <a16:creationId xmlns:a16="http://schemas.microsoft.com/office/drawing/2014/main" id="{23D17F3E-B923-2372-456A-A69FE886193C}"/>
              </a:ext>
            </a:extLst>
          </p:cNvPr>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22659B4-8C22-CA51-990D-62F25777574D}"/>
              </a:ext>
            </a:extLst>
          </p:cNvPr>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B96FF08D-618F-45ED-B8A1-3704CE82BF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customXml" Target="../ink/ink3.xml"/><Relationship Id="rId10" Type="http://schemas.openxmlformats.org/officeDocument/2006/relationships/image" Target="../media/image6.png"/><Relationship Id="rId4" Type="http://schemas.openxmlformats.org/officeDocument/2006/relationships/customXml" Target="../ink/ink2.xml"/><Relationship Id="rId9" Type="http://schemas.openxmlformats.org/officeDocument/2006/relationships/customXml" Target="../ink/ink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ata.stat.gov.lv/pxweb/lv/OSP_PUB/START__POP__IR__IRS/IRS01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ata.stat.gov.lv/pxweb/lv/OSP_PUB/START__POP__IR__IRS/IRS0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rtu.lv/lv/ievf/ievf-par-mums/ievf-zinas/atvert/iznakusi-valsts-petijumu-programmas-vpp-ekosoc-lv-monografija-simtam-pari-vieda-latvija?view=pdf" TargetMode="External"/><Relationship Id="rId7" Type="http://schemas.openxmlformats.org/officeDocument/2006/relationships/hyperlink" Target="https://issuu.com/oecd.publishing/docs/latvia_housing_report_web-1" TargetMode="External"/><Relationship Id="rId2" Type="http://schemas.openxmlformats.org/officeDocument/2006/relationships/hyperlink" Target="https://www.lm.gov.lv/lv/media/4522/download" TargetMode="External"/><Relationship Id="rId1" Type="http://schemas.openxmlformats.org/officeDocument/2006/relationships/slideLayout" Target="../slideLayouts/slideLayout2.xml"/><Relationship Id="rId6" Type="http://schemas.openxmlformats.org/officeDocument/2006/relationships/hyperlink" Target="https://www.lps.lv/uploads/docs_module/Pa%C5%A1vald%C4%ABbu%20politikas%20instrumenti%20aizbrauku%C5%A1o%20iedz%C4%ABvot%C4%81ju%20remigr%C4%81cijas%20veicin%C4%81%C5%A1anai.pdf" TargetMode="External"/><Relationship Id="rId5" Type="http://schemas.openxmlformats.org/officeDocument/2006/relationships/hyperlink" Target="http://petijumi.mk.gov.lv/sites/default/files/title_file/Latvijas-gimenes-paaudzes-2018.pdf" TargetMode="External"/><Relationship Id="rId4" Type="http://schemas.openxmlformats.org/officeDocument/2006/relationships/hyperlink" Target="https://www.lm.gov.lv/lv/media/4513/download"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55F42AF-AB1F-3D86-03C2-943A3E392B2A}"/>
              </a:ext>
            </a:extLst>
          </p:cNvPr>
          <p:cNvSpPr>
            <a:spLocks noGrp="1"/>
          </p:cNvSpPr>
          <p:nvPr>
            <p:ph type="title"/>
          </p:nvPr>
        </p:nvSpPr>
        <p:spPr>
          <a:xfrm>
            <a:off x="2328863" y="3505200"/>
            <a:ext cx="8948737" cy="960438"/>
          </a:xfrm>
        </p:spPr>
        <p:txBody>
          <a:bodyPr/>
          <a:lstStyle/>
          <a:p>
            <a:r>
              <a:rPr lang="lv-LV" altLang="lv-LV" sz="2900" dirty="0">
                <a:solidFill>
                  <a:srgbClr val="C00000"/>
                </a:solidFill>
              </a:rPr>
              <a:t>Demogrāfijas politikas īstenošana</a:t>
            </a:r>
          </a:p>
        </p:txBody>
      </p:sp>
      <p:sp>
        <p:nvSpPr>
          <p:cNvPr id="13315" name="Text Placeholder 2">
            <a:extLst>
              <a:ext uri="{FF2B5EF4-FFF2-40B4-BE49-F238E27FC236}">
                <a16:creationId xmlns:a16="http://schemas.microsoft.com/office/drawing/2014/main" id="{98D9C695-C9B5-0372-A4A1-28A4DEA6AF79}"/>
              </a:ext>
            </a:extLst>
          </p:cNvPr>
          <p:cNvSpPr>
            <a:spLocks noGrp="1"/>
          </p:cNvSpPr>
          <p:nvPr>
            <p:ph type="body" sz="quarter" idx="10"/>
          </p:nvPr>
        </p:nvSpPr>
        <p:spPr>
          <a:xfrm>
            <a:off x="2201863" y="5086350"/>
            <a:ext cx="9012237" cy="1423988"/>
          </a:xfrm>
        </p:spPr>
        <p:txBody>
          <a:bodyPr>
            <a:normAutofit/>
          </a:bodyPr>
          <a:lstStyle/>
          <a:p>
            <a:pPr algn="r">
              <a:lnSpc>
                <a:spcPct val="80000"/>
              </a:lnSpc>
            </a:pPr>
            <a:endParaRPr lang="lv-LV" altLang="lv-LV" sz="1100" dirty="0">
              <a:latin typeface="Clear Sans Bold" panose="020B0604020202020204"/>
              <a:cs typeface="Clear Sans Bold" panose="020B0604020202020204"/>
            </a:endParaRPr>
          </a:p>
          <a:p>
            <a:pPr algn="r"/>
            <a:r>
              <a:rPr lang="lv-LV" altLang="lv-LV" sz="1300" dirty="0"/>
              <a:t>Pēteris Vilks</a:t>
            </a:r>
          </a:p>
          <a:p>
            <a:pPr algn="r"/>
            <a:r>
              <a:rPr lang="lv-LV" altLang="lv-LV" sz="1300" dirty="0"/>
              <a:t>Valsts kanceleja</a:t>
            </a:r>
          </a:p>
          <a:p>
            <a:pPr algn="r">
              <a:lnSpc>
                <a:spcPct val="80000"/>
              </a:lnSpc>
            </a:pPr>
            <a:endParaRPr lang="lv-LV" altLang="lv-LV" sz="1800" dirty="0">
              <a:latin typeface="Calibri" panose="020F0502020204030204" pitchFamily="34" charset="0"/>
              <a:cs typeface="Calibri" panose="020F0502020204030204" pitchFamily="34" charset="0"/>
            </a:endParaRPr>
          </a:p>
          <a:p>
            <a:pPr>
              <a:lnSpc>
                <a:spcPct val="80000"/>
              </a:lnSpc>
            </a:pPr>
            <a:r>
              <a:rPr lang="lv-LV" altLang="lv-LV" sz="1900" dirty="0">
                <a:latin typeface="Calibri" panose="020F0502020204030204" pitchFamily="34" charset="0"/>
                <a:cs typeface="Calibri" panose="020F0502020204030204" pitchFamily="34" charset="0"/>
              </a:rPr>
              <a:t>2024. gada 14. februārī </a:t>
            </a:r>
          </a:p>
        </p:txBody>
      </p:sp>
      <p:grpSp>
        <p:nvGrpSpPr>
          <p:cNvPr id="13316" name="Group 7">
            <a:extLst>
              <a:ext uri="{FF2B5EF4-FFF2-40B4-BE49-F238E27FC236}">
                <a16:creationId xmlns:a16="http://schemas.microsoft.com/office/drawing/2014/main" id="{EDB9DA27-4058-5C90-EA04-3E7BF52D3B26}"/>
              </a:ext>
            </a:extLst>
          </p:cNvPr>
          <p:cNvGrpSpPr>
            <a:grpSpLocks/>
          </p:cNvGrpSpPr>
          <p:nvPr/>
        </p:nvGrpSpPr>
        <p:grpSpPr bwMode="auto">
          <a:xfrm>
            <a:off x="6889750" y="3790950"/>
            <a:ext cx="31750" cy="38100"/>
            <a:chOff x="6889810" y="3790780"/>
            <a:chExt cx="32040" cy="3852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 name="Ink 1">
                  <a:extLst>
                    <a:ext uri="{FF2B5EF4-FFF2-40B4-BE49-F238E27FC236}">
                      <a16:creationId xmlns:a16="http://schemas.microsoft.com/office/drawing/2014/main" id="{02744207-D8E6-8F1C-E5B8-3299AA5477B2}"/>
                    </a:ext>
                  </a:extLst>
                </p14:cNvPr>
                <p14:cNvContentPartPr/>
                <p14:nvPr/>
              </p14:nvContentPartPr>
              <p14:xfrm>
                <a:off x="6889810" y="3828940"/>
                <a:ext cx="360" cy="360"/>
              </p14:xfrm>
            </p:contentPart>
          </mc:Choice>
          <mc:Fallback xmlns="">
            <p:pic>
              <p:nvPicPr>
                <p:cNvPr id="2" name="Ink 1">
                  <a:extLst>
                    <a:ext uri="{FF2B5EF4-FFF2-40B4-BE49-F238E27FC236}">
                      <a16:creationId xmlns:a16="http://schemas.microsoft.com/office/drawing/2014/main" id="{02744207-D8E6-8F1C-E5B8-3299AA5477B2}"/>
                    </a:ext>
                  </a:extLst>
                </p:cNvPr>
                <p:cNvPicPr/>
                <p:nvPr/>
              </p:nvPicPr>
              <p:blipFill>
                <a:blip r:embed="rId3"/>
                <a:stretch>
                  <a:fillRect/>
                </a:stretch>
              </p:blipFill>
              <p:spPr>
                <a:xfrm>
                  <a:off x="6871810" y="37209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6A2D7CED-CCC0-FB95-8E79-5037D84695FF}"/>
                    </a:ext>
                  </a:extLst>
                </p14:cNvPr>
                <p14:cNvContentPartPr/>
                <p14:nvPr/>
              </p14:nvContentPartPr>
              <p14:xfrm>
                <a:off x="6889810" y="3828940"/>
                <a:ext cx="360" cy="360"/>
              </p14:xfrm>
            </p:contentPart>
          </mc:Choice>
          <mc:Fallback xmlns="">
            <p:pic>
              <p:nvPicPr>
                <p:cNvPr id="3" name="Ink 2">
                  <a:extLst>
                    <a:ext uri="{FF2B5EF4-FFF2-40B4-BE49-F238E27FC236}">
                      <a16:creationId xmlns:a16="http://schemas.microsoft.com/office/drawing/2014/main" id="{6A2D7CED-CCC0-FB95-8E79-5037D84695FF}"/>
                    </a:ext>
                  </a:extLst>
                </p:cNvPr>
                <p:cNvPicPr/>
                <p:nvPr/>
              </p:nvPicPr>
              <p:blipFill>
                <a:blip r:embed="rId3"/>
                <a:stretch>
                  <a:fillRect/>
                </a:stretch>
              </p:blipFill>
              <p:spPr>
                <a:xfrm>
                  <a:off x="6871810" y="37209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5" name="Ink 4">
                  <a:extLst>
                    <a:ext uri="{FF2B5EF4-FFF2-40B4-BE49-F238E27FC236}">
                      <a16:creationId xmlns:a16="http://schemas.microsoft.com/office/drawing/2014/main" id="{7CC716A8-01A7-D475-FD7E-0CE00B6EBEF5}"/>
                    </a:ext>
                  </a:extLst>
                </p14:cNvPr>
                <p14:cNvContentPartPr/>
                <p14:nvPr/>
              </p14:nvContentPartPr>
              <p14:xfrm>
                <a:off x="6921490" y="3790780"/>
                <a:ext cx="360" cy="360"/>
              </p14:xfrm>
            </p:contentPart>
          </mc:Choice>
          <mc:Fallback xmlns="">
            <p:pic>
              <p:nvPicPr>
                <p:cNvPr id="5" name="Ink 4">
                  <a:extLst>
                    <a:ext uri="{FF2B5EF4-FFF2-40B4-BE49-F238E27FC236}">
                      <a16:creationId xmlns:a16="http://schemas.microsoft.com/office/drawing/2014/main" id="{7CC716A8-01A7-D475-FD7E-0CE00B6EBEF5}"/>
                    </a:ext>
                  </a:extLst>
                </p:cNvPr>
                <p:cNvPicPr/>
                <p:nvPr/>
              </p:nvPicPr>
              <p:blipFill>
                <a:blip r:embed="rId6"/>
                <a:stretch>
                  <a:fillRect/>
                </a:stretch>
              </p:blipFill>
              <p:spPr>
                <a:xfrm>
                  <a:off x="6903490" y="36827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7" name="Ink 6">
                  <a:extLst>
                    <a:ext uri="{FF2B5EF4-FFF2-40B4-BE49-F238E27FC236}">
                      <a16:creationId xmlns:a16="http://schemas.microsoft.com/office/drawing/2014/main" id="{DB707FD0-C850-3A44-9847-E324E6DD2F86}"/>
                    </a:ext>
                  </a:extLst>
                </p14:cNvPr>
                <p14:cNvContentPartPr/>
                <p14:nvPr/>
              </p14:nvContentPartPr>
              <p14:xfrm>
                <a:off x="6889810" y="3790780"/>
                <a:ext cx="360" cy="360"/>
              </p14:xfrm>
            </p:contentPart>
          </mc:Choice>
          <mc:Fallback xmlns="">
            <p:pic>
              <p:nvPicPr>
                <p:cNvPr id="7" name="Ink 6">
                  <a:extLst>
                    <a:ext uri="{FF2B5EF4-FFF2-40B4-BE49-F238E27FC236}">
                      <a16:creationId xmlns:a16="http://schemas.microsoft.com/office/drawing/2014/main" id="{DB707FD0-C850-3A44-9847-E324E6DD2F86}"/>
                    </a:ext>
                  </a:extLst>
                </p:cNvPr>
                <p:cNvPicPr/>
                <p:nvPr/>
              </p:nvPicPr>
              <p:blipFill>
                <a:blip r:embed="rId8"/>
                <a:stretch>
                  <a:fillRect/>
                </a:stretch>
              </p:blipFill>
              <p:spPr>
                <a:xfrm>
                  <a:off x="6871810" y="368278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9">
            <p14:nvContentPartPr>
              <p14:cNvPr id="9" name="Ink 8">
                <a:extLst>
                  <a:ext uri="{FF2B5EF4-FFF2-40B4-BE49-F238E27FC236}">
                    <a16:creationId xmlns:a16="http://schemas.microsoft.com/office/drawing/2014/main" id="{B6DAEE1B-1A80-EF28-9467-E0518A841516}"/>
                  </a:ext>
                </a:extLst>
              </p14:cNvPr>
              <p14:cNvContentPartPr/>
              <p14:nvPr/>
            </p14:nvContentPartPr>
            <p14:xfrm>
              <a:off x="6286450" y="5702020"/>
              <a:ext cx="360" cy="360"/>
            </p14:xfrm>
          </p:contentPart>
        </mc:Choice>
        <mc:Fallback xmlns="">
          <p:pic>
            <p:nvPicPr>
              <p:cNvPr id="9" name="Ink 8">
                <a:extLst>
                  <a:ext uri="{FF2B5EF4-FFF2-40B4-BE49-F238E27FC236}">
                    <a16:creationId xmlns:a16="http://schemas.microsoft.com/office/drawing/2014/main" id="{B6DAEE1B-1A80-EF28-9467-E0518A841516}"/>
                  </a:ext>
                </a:extLst>
              </p:cNvPr>
              <p:cNvPicPr/>
              <p:nvPr/>
            </p:nvPicPr>
            <p:blipFill>
              <a:blip r:embed="rId10"/>
              <a:stretch>
                <a:fillRect/>
              </a:stretch>
            </p:blipFill>
            <p:spPr>
              <a:xfrm>
                <a:off x="6268450" y="5594020"/>
                <a:ext cx="36000" cy="21600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81779B6-492E-A8F0-C54F-DBA4C2DAAE9C}"/>
              </a:ext>
            </a:extLst>
          </p:cNvPr>
          <p:cNvGraphicFramePr>
            <a:graphicFrameLocks noGrp="1"/>
          </p:cNvGraphicFramePr>
          <p:nvPr>
            <p:ph idx="1"/>
            <p:extLst>
              <p:ext uri="{D42A27DB-BD31-4B8C-83A1-F6EECF244321}">
                <p14:modId xmlns:p14="http://schemas.microsoft.com/office/powerpoint/2010/main" val="596041478"/>
              </p:ext>
            </p:extLst>
          </p:nvPr>
        </p:nvGraphicFramePr>
        <p:xfrm>
          <a:off x="1695449" y="981076"/>
          <a:ext cx="9149531" cy="5555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6" name="Title 5">
            <a:extLst>
              <a:ext uri="{FF2B5EF4-FFF2-40B4-BE49-F238E27FC236}">
                <a16:creationId xmlns:a16="http://schemas.microsoft.com/office/drawing/2014/main" id="{2A679561-5709-2325-BA7D-542C4D0FC953}"/>
              </a:ext>
            </a:extLst>
          </p:cNvPr>
          <p:cNvSpPr>
            <a:spLocks noGrp="1"/>
          </p:cNvSpPr>
          <p:nvPr>
            <p:ph type="title"/>
          </p:nvPr>
        </p:nvSpPr>
        <p:spPr>
          <a:xfrm>
            <a:off x="2874705" y="462757"/>
            <a:ext cx="6953251" cy="1036638"/>
          </a:xfrm>
        </p:spPr>
        <p:txBody>
          <a:bodyPr>
            <a:normAutofit/>
          </a:bodyPr>
          <a:lstStyle/>
          <a:p>
            <a:r>
              <a:rPr lang="lv-LV" altLang="en-US" dirty="0">
                <a:solidFill>
                  <a:srgbClr val="C00000"/>
                </a:solidFill>
                <a:latin typeface="Calibri" panose="020F0502020204030204" pitchFamily="34" charset="0"/>
                <a:cs typeface="Calibri" panose="020F0502020204030204" pitchFamily="34" charset="0"/>
              </a:rPr>
              <a:t>KĀ STRĀDĀSIM TĀLĀK AR DEMOGRĀFIJAS POLITIKU? </a:t>
            </a:r>
          </a:p>
        </p:txBody>
      </p:sp>
      <p:sp>
        <p:nvSpPr>
          <p:cNvPr id="16388" name="Text Placeholder 9">
            <a:extLst>
              <a:ext uri="{FF2B5EF4-FFF2-40B4-BE49-F238E27FC236}">
                <a16:creationId xmlns:a16="http://schemas.microsoft.com/office/drawing/2014/main" id="{91B059E2-AF3A-082F-1CB4-FDFBA8BB52F5}"/>
              </a:ext>
            </a:extLst>
          </p:cNvPr>
          <p:cNvSpPr>
            <a:spLocks noGrp="1"/>
          </p:cNvSpPr>
          <p:nvPr>
            <p:ph type="body" sz="quarter" idx="12"/>
          </p:nvPr>
        </p:nvSpPr>
        <p:spPr/>
        <p:txBody>
          <a:bodyPr/>
          <a:lstStyle/>
          <a:p>
            <a:endParaRPr lang="lv-LV" altLang="en-US"/>
          </a:p>
        </p:txBody>
      </p:sp>
      <p:sp>
        <p:nvSpPr>
          <p:cNvPr id="16389" name="Slide Number Placeholder 8">
            <a:extLst>
              <a:ext uri="{FF2B5EF4-FFF2-40B4-BE49-F238E27FC236}">
                <a16:creationId xmlns:a16="http://schemas.microsoft.com/office/drawing/2014/main" id="{AAD794B8-A2BD-180E-E8DC-2E29F6A98404}"/>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019E1F5-17E7-44F2-87B2-476DC0AEADD9}" type="slidenum">
              <a:rPr lang="en-US" altLang="en-US"/>
              <a:pPr/>
              <a:t>10</a:t>
            </a:fld>
            <a:endParaRPr lang="en-US" altLang="en-US"/>
          </a:p>
        </p:txBody>
      </p:sp>
      <p:sp>
        <p:nvSpPr>
          <p:cNvPr id="4" name="Text Placeholder 3">
            <a:extLst>
              <a:ext uri="{FF2B5EF4-FFF2-40B4-BE49-F238E27FC236}">
                <a16:creationId xmlns:a16="http://schemas.microsoft.com/office/drawing/2014/main" id="{72E9F7E3-CEB4-045C-F3E7-2999257B663F}"/>
              </a:ext>
            </a:extLst>
          </p:cNvPr>
          <p:cNvSpPr>
            <a:spLocks noGrp="1"/>
          </p:cNvSpPr>
          <p:nvPr>
            <p:ph type="body" sz="quarter" idx="10"/>
          </p:nvPr>
        </p:nvSpPr>
        <p:spPr/>
        <p:txBody>
          <a:bodyPr/>
          <a:lstStyle/>
          <a:p>
            <a:endParaRPr lang="lv-LV"/>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C14409-A363-65A6-3AD0-64CA205EC918}"/>
              </a:ext>
            </a:extLst>
          </p:cNvPr>
          <p:cNvSpPr>
            <a:spLocks noGrp="1"/>
          </p:cNvSpPr>
          <p:nvPr>
            <p:ph type="title"/>
          </p:nvPr>
        </p:nvSpPr>
        <p:spPr>
          <a:xfrm>
            <a:off x="2782530" y="579199"/>
            <a:ext cx="8128000" cy="1036642"/>
          </a:xfrm>
        </p:spPr>
        <p:txBody>
          <a:bodyPr/>
          <a:lstStyle/>
          <a:p>
            <a:r>
              <a:rPr lang="lv-LV" altLang="en-US" dirty="0" err="1">
                <a:solidFill>
                  <a:srgbClr val="C00000"/>
                </a:solidFill>
                <a:latin typeface="Calibri" panose="020F0502020204030204" pitchFamily="34" charset="0"/>
                <a:cs typeface="Calibri" panose="020F0502020204030204" pitchFamily="34" charset="0"/>
              </a:rPr>
              <a:t>DARBīBAS</a:t>
            </a:r>
            <a:r>
              <a:rPr lang="lv-LV" altLang="en-US" dirty="0">
                <a:solidFill>
                  <a:srgbClr val="C00000"/>
                </a:solidFill>
                <a:latin typeface="Calibri" panose="020F0502020204030204" pitchFamily="34" charset="0"/>
                <a:cs typeface="Calibri" panose="020F0502020204030204" pitchFamily="34" charset="0"/>
              </a:rPr>
              <a:t> PRINCIPI:  </a:t>
            </a:r>
            <a:endParaRPr lang="lv-LV" dirty="0"/>
          </a:p>
        </p:txBody>
      </p:sp>
      <p:sp>
        <p:nvSpPr>
          <p:cNvPr id="12" name="Content Placeholder 11">
            <a:extLst>
              <a:ext uri="{FF2B5EF4-FFF2-40B4-BE49-F238E27FC236}">
                <a16:creationId xmlns:a16="http://schemas.microsoft.com/office/drawing/2014/main" id="{7413BBCF-0C4E-2AE1-9379-62FD4FCCC11F}"/>
              </a:ext>
            </a:extLst>
          </p:cNvPr>
          <p:cNvSpPr>
            <a:spLocks noGrp="1"/>
          </p:cNvSpPr>
          <p:nvPr>
            <p:ph idx="1"/>
          </p:nvPr>
        </p:nvSpPr>
        <p:spPr>
          <a:xfrm>
            <a:off x="892638" y="1318431"/>
            <a:ext cx="10736826" cy="4373573"/>
          </a:xfrm>
        </p:spPr>
        <p:txBody>
          <a:bodyPr>
            <a:noAutofit/>
          </a:bodyPr>
          <a:lstStyle/>
          <a:p>
            <a:pPr marL="717550" indent="-717550">
              <a:spcBef>
                <a:spcPts val="0"/>
              </a:spcBef>
              <a:buSzPct val="250000"/>
              <a:buBlip>
                <a:blip r:embed="rId3">
                  <a:extLst>
                    <a:ext uri="{96DAC541-7B7A-43D3-8B79-37D633B846F1}">
                      <asvg:svgBlip xmlns:asvg="http://schemas.microsoft.com/office/drawing/2016/SVG/main" r:embed="rId4"/>
                    </a:ext>
                  </a:extLst>
                </a:blip>
              </a:buBlip>
            </a:pPr>
            <a:r>
              <a:rPr lang="lv-LV" dirty="0">
                <a:solidFill>
                  <a:srgbClr val="374151"/>
                </a:solidFill>
                <a:latin typeface="Calibri" panose="020F0502020204030204" pitchFamily="34" charset="0"/>
                <a:ea typeface="+mn-ea"/>
                <a:cs typeface="Calibri" panose="020F0502020204030204" pitchFamily="34" charset="0"/>
              </a:rPr>
              <a:t>Uzkrātā pieredze (DLC), veiktie pētījumi, Tautas ataudzes stratēģija, ES Bērnu garantija, pamatnostādnes</a:t>
            </a:r>
          </a:p>
          <a:p>
            <a:pPr marL="717550" indent="-717550">
              <a:spcBef>
                <a:spcPts val="0"/>
              </a:spcBef>
              <a:buSzPct val="250000"/>
              <a:buBlip>
                <a:blip r:embed="rId3">
                  <a:extLst>
                    <a:ext uri="{96DAC541-7B7A-43D3-8B79-37D633B846F1}">
                      <asvg:svgBlip xmlns:asvg="http://schemas.microsoft.com/office/drawing/2016/SVG/main" r:embed="rId4"/>
                    </a:ext>
                  </a:extLst>
                </a:blip>
              </a:buBlip>
            </a:pPr>
            <a:endParaRPr lang="lv-LV" dirty="0">
              <a:solidFill>
                <a:srgbClr val="374151"/>
              </a:solidFill>
              <a:latin typeface="Calibri" panose="020F0502020204030204" pitchFamily="34" charset="0"/>
              <a:ea typeface="+mn-ea"/>
              <a:cs typeface="Calibri" panose="020F0502020204030204" pitchFamily="34" charset="0"/>
            </a:endParaRPr>
          </a:p>
          <a:p>
            <a:pPr marL="717550" indent="-717550">
              <a:spcBef>
                <a:spcPts val="0"/>
              </a:spcBef>
              <a:buSzPct val="250000"/>
              <a:buBlip>
                <a:blip r:embed="rId3">
                  <a:extLst>
                    <a:ext uri="{96DAC541-7B7A-43D3-8B79-37D633B846F1}">
                      <asvg:svgBlip xmlns:asvg="http://schemas.microsoft.com/office/drawing/2016/SVG/main" r:embed="rId4"/>
                    </a:ext>
                  </a:extLst>
                </a:blip>
              </a:buBlip>
            </a:pPr>
            <a:r>
              <a:rPr lang="lv-LV" dirty="0">
                <a:solidFill>
                  <a:srgbClr val="374151"/>
                </a:solidFill>
                <a:latin typeface="Calibri" panose="020F0502020204030204" pitchFamily="34" charset="0"/>
                <a:ea typeface="+mn-ea"/>
                <a:cs typeface="Calibri" panose="020F0502020204030204" pitchFamily="34" charset="0"/>
              </a:rPr>
              <a:t>LM kā politikas koordinators sadarbība ar visām ministrijām, VK atbalsts </a:t>
            </a:r>
          </a:p>
          <a:p>
            <a:pPr marL="717550" indent="-717550">
              <a:spcBef>
                <a:spcPts val="0"/>
              </a:spcBef>
              <a:buSzPct val="250000"/>
            </a:pPr>
            <a:endParaRPr lang="lv-LV" dirty="0">
              <a:latin typeface="Calibri" panose="020F0502020204030204" pitchFamily="34" charset="0"/>
              <a:cs typeface="Calibri" panose="020F0502020204030204" pitchFamily="34" charset="0"/>
            </a:endParaRPr>
          </a:p>
          <a:p>
            <a:pPr marL="717550" indent="-717550">
              <a:spcBef>
                <a:spcPts val="0"/>
              </a:spcBef>
              <a:buSzPct val="250000"/>
              <a:buBlip>
                <a:blip r:embed="rId3">
                  <a:extLst>
                    <a:ext uri="{96DAC541-7B7A-43D3-8B79-37D633B846F1}">
                      <asvg:svgBlip xmlns:asvg="http://schemas.microsoft.com/office/drawing/2016/SVG/main" r:embed="rId4"/>
                    </a:ext>
                  </a:extLst>
                </a:blip>
              </a:buBlip>
            </a:pPr>
            <a:r>
              <a:rPr lang="lv-LV" dirty="0">
                <a:solidFill>
                  <a:srgbClr val="374151"/>
                </a:solidFill>
                <a:latin typeface="Calibri" panose="020F0502020204030204" pitchFamily="34" charset="0"/>
                <a:ea typeface="+mn-ea"/>
                <a:cs typeface="Calibri" panose="020F0502020204030204" pitchFamily="34" charset="0"/>
              </a:rPr>
              <a:t>Priekšlikumi nozares iniciēti, «savējie»</a:t>
            </a:r>
          </a:p>
          <a:p>
            <a:pPr marL="717550" indent="-717550">
              <a:spcBef>
                <a:spcPts val="0"/>
              </a:spcBef>
              <a:buSzPct val="250000"/>
              <a:buBlip>
                <a:blip r:embed="rId3">
                  <a:extLst>
                    <a:ext uri="{96DAC541-7B7A-43D3-8B79-37D633B846F1}">
                      <asvg:svgBlip xmlns:asvg="http://schemas.microsoft.com/office/drawing/2016/SVG/main" r:embed="rId4"/>
                    </a:ext>
                  </a:extLst>
                </a:blip>
              </a:buBlip>
            </a:pPr>
            <a:endParaRPr lang="lv-LV" dirty="0">
              <a:solidFill>
                <a:srgbClr val="374151"/>
              </a:solidFill>
              <a:latin typeface="Calibri" panose="020F0502020204030204" pitchFamily="34" charset="0"/>
              <a:ea typeface="+mn-ea"/>
              <a:cs typeface="Calibri" panose="020F0502020204030204" pitchFamily="34" charset="0"/>
            </a:endParaRPr>
          </a:p>
          <a:p>
            <a:pPr marL="717550" indent="-717550">
              <a:spcBef>
                <a:spcPts val="0"/>
              </a:spcBef>
              <a:buSzPct val="250000"/>
              <a:buBlip>
                <a:blip r:embed="rId3">
                  <a:extLst>
                    <a:ext uri="{96DAC541-7B7A-43D3-8B79-37D633B846F1}">
                      <asvg:svgBlip xmlns:asvg="http://schemas.microsoft.com/office/drawing/2016/SVG/main" r:embed="rId4"/>
                    </a:ext>
                  </a:extLst>
                </a:blip>
              </a:buBlip>
            </a:pPr>
            <a:r>
              <a:rPr lang="lv-LV" dirty="0">
                <a:solidFill>
                  <a:srgbClr val="374151"/>
                </a:solidFill>
                <a:latin typeface="Calibri" panose="020F0502020204030204" pitchFamily="34" charset="0"/>
                <a:ea typeface="+mn-ea"/>
                <a:cs typeface="Calibri" panose="020F0502020204030204" pitchFamily="34" charset="0"/>
              </a:rPr>
              <a:t>Iekšējo resursu aktualizēšana (</a:t>
            </a:r>
            <a:r>
              <a:rPr lang="lv-LV" dirty="0" err="1">
                <a:solidFill>
                  <a:srgbClr val="374151"/>
                </a:solidFill>
                <a:latin typeface="Calibri" panose="020F0502020204030204" pitchFamily="34" charset="0"/>
                <a:ea typeface="+mn-ea"/>
                <a:cs typeface="Calibri" panose="020F0502020204030204" pitchFamily="34" charset="0"/>
              </a:rPr>
              <a:t>remigrācija</a:t>
            </a:r>
            <a:r>
              <a:rPr lang="lv-LV" dirty="0">
                <a:solidFill>
                  <a:srgbClr val="374151"/>
                </a:solidFill>
                <a:latin typeface="Calibri" panose="020F0502020204030204" pitchFamily="34" charset="0"/>
                <a:ea typeface="+mn-ea"/>
                <a:cs typeface="Calibri" panose="020F0502020204030204" pitchFamily="34" charset="0"/>
              </a:rPr>
              <a:t>, ārējo nāves cēloņu mazināšana, reproduktīvā veselība, mājokļi) </a:t>
            </a:r>
          </a:p>
          <a:p>
            <a:pPr marL="717550" indent="-717550">
              <a:spcBef>
                <a:spcPts val="0"/>
              </a:spcBef>
              <a:buSzPct val="250000"/>
              <a:buBlip>
                <a:blip r:embed="rId3">
                  <a:extLst>
                    <a:ext uri="{96DAC541-7B7A-43D3-8B79-37D633B846F1}">
                      <asvg:svgBlip xmlns:asvg="http://schemas.microsoft.com/office/drawing/2016/SVG/main" r:embed="rId4"/>
                    </a:ext>
                  </a:extLst>
                </a:blip>
              </a:buBlip>
            </a:pPr>
            <a:endParaRPr lang="lv-LV" dirty="0">
              <a:solidFill>
                <a:srgbClr val="374151"/>
              </a:solidFill>
              <a:latin typeface="Calibri" panose="020F0502020204030204" pitchFamily="34" charset="0"/>
              <a:ea typeface="+mn-ea"/>
              <a:cs typeface="Calibri" panose="020F0502020204030204" pitchFamily="34" charset="0"/>
            </a:endParaRPr>
          </a:p>
          <a:p>
            <a:pPr marL="717550" indent="-717550">
              <a:spcBef>
                <a:spcPts val="0"/>
              </a:spcBef>
              <a:buSzPct val="250000"/>
              <a:buBlip>
                <a:blip r:embed="rId3">
                  <a:extLst>
                    <a:ext uri="{96DAC541-7B7A-43D3-8B79-37D633B846F1}">
                      <asvg:svgBlip xmlns:asvg="http://schemas.microsoft.com/office/drawing/2016/SVG/main" r:embed="rId4"/>
                    </a:ext>
                  </a:extLst>
                </a:blip>
              </a:buBlip>
            </a:pPr>
            <a:r>
              <a:rPr lang="lv-LV" dirty="0">
                <a:solidFill>
                  <a:srgbClr val="374151"/>
                </a:solidFill>
                <a:latin typeface="Calibri" panose="020F0502020204030204" pitchFamily="34" charset="0"/>
                <a:ea typeface="+mn-ea"/>
                <a:cs typeface="Calibri" panose="020F0502020204030204" pitchFamily="34" charset="0"/>
              </a:rPr>
              <a:t>Pasākumu grupēšana pēc to ietekmes uz politikas rezultātiem  </a:t>
            </a:r>
          </a:p>
          <a:p>
            <a:pPr marL="717550" indent="-717550">
              <a:spcBef>
                <a:spcPts val="0"/>
              </a:spcBef>
              <a:buSzPct val="250000"/>
              <a:buBlip>
                <a:blip r:embed="rId3">
                  <a:extLst>
                    <a:ext uri="{96DAC541-7B7A-43D3-8B79-37D633B846F1}">
                      <asvg:svgBlip xmlns:asvg="http://schemas.microsoft.com/office/drawing/2016/SVG/main" r:embed="rId4"/>
                    </a:ext>
                  </a:extLst>
                </a:blip>
              </a:buBlip>
            </a:pPr>
            <a:endParaRPr lang="lv-LV" dirty="0">
              <a:solidFill>
                <a:srgbClr val="374151"/>
              </a:solidFill>
              <a:latin typeface="Calibri" panose="020F0502020204030204" pitchFamily="34" charset="0"/>
              <a:ea typeface="+mn-ea"/>
              <a:cs typeface="Calibri" panose="020F0502020204030204" pitchFamily="34" charset="0"/>
            </a:endParaRPr>
          </a:p>
          <a:p>
            <a:pPr marL="717550" indent="-717550">
              <a:spcBef>
                <a:spcPts val="0"/>
              </a:spcBef>
              <a:buSzPct val="250000"/>
              <a:buBlip>
                <a:blip r:embed="rId3">
                  <a:extLst>
                    <a:ext uri="{96DAC541-7B7A-43D3-8B79-37D633B846F1}">
                      <asvg:svgBlip xmlns:asvg="http://schemas.microsoft.com/office/drawing/2016/SVG/main" r:embed="rId4"/>
                    </a:ext>
                  </a:extLst>
                </a:blip>
              </a:buBlip>
            </a:pPr>
            <a:r>
              <a:rPr lang="lv-LV" dirty="0">
                <a:solidFill>
                  <a:srgbClr val="374151"/>
                </a:solidFill>
                <a:latin typeface="Calibri" panose="020F0502020204030204" pitchFamily="34" charset="0"/>
                <a:ea typeface="+mn-ea"/>
                <a:cs typeface="Calibri" panose="020F0502020204030204" pitchFamily="34" charset="0"/>
              </a:rPr>
              <a:t>Diskusijas un lēmuma pieņēmēju iesaiste (likumdošanas iniciatīvas, VB process)  </a:t>
            </a:r>
          </a:p>
          <a:p>
            <a:pPr marL="717550" indent="-717550">
              <a:spcBef>
                <a:spcPts val="0"/>
              </a:spcBef>
              <a:buSzPct val="250000"/>
              <a:buBlip>
                <a:blip r:embed="rId3">
                  <a:extLst>
                    <a:ext uri="{96DAC541-7B7A-43D3-8B79-37D633B846F1}">
                      <asvg:svgBlip xmlns:asvg="http://schemas.microsoft.com/office/drawing/2016/SVG/main" r:embed="rId4"/>
                    </a:ext>
                  </a:extLst>
                </a:blip>
              </a:buBlip>
            </a:pPr>
            <a:endParaRPr lang="lv-LV" dirty="0">
              <a:solidFill>
                <a:srgbClr val="374151"/>
              </a:solidFill>
              <a:latin typeface="Calibri" panose="020F0502020204030204" pitchFamily="34" charset="0"/>
              <a:ea typeface="+mn-ea"/>
              <a:cs typeface="Calibri" panose="020F0502020204030204" pitchFamily="34" charset="0"/>
            </a:endParaRPr>
          </a:p>
          <a:p>
            <a:pPr marL="717550" indent="-717550">
              <a:spcBef>
                <a:spcPts val="0"/>
              </a:spcBef>
              <a:buSzPct val="250000"/>
              <a:buBlip>
                <a:blip r:embed="rId3">
                  <a:extLst>
                    <a:ext uri="{96DAC541-7B7A-43D3-8B79-37D633B846F1}">
                      <asvg:svgBlip xmlns:asvg="http://schemas.microsoft.com/office/drawing/2016/SVG/main" r:embed="rId4"/>
                    </a:ext>
                  </a:extLst>
                </a:blip>
              </a:buBlip>
            </a:pPr>
            <a:r>
              <a:rPr lang="lv-LV" dirty="0">
                <a:solidFill>
                  <a:srgbClr val="374151"/>
                </a:solidFill>
                <a:latin typeface="Calibri" panose="020F0502020204030204" pitchFamily="34" charset="0"/>
                <a:ea typeface="+mn-ea"/>
                <a:cs typeface="Calibri" panose="020F0502020204030204" pitchFamily="34" charset="0"/>
              </a:rPr>
              <a:t>Iesaistīto loks- NVO, pētnieki, demogrāfi</a:t>
            </a:r>
          </a:p>
        </p:txBody>
      </p:sp>
      <p:sp>
        <p:nvSpPr>
          <p:cNvPr id="13" name="Text Placeholder 12">
            <a:extLst>
              <a:ext uri="{FF2B5EF4-FFF2-40B4-BE49-F238E27FC236}">
                <a16:creationId xmlns:a16="http://schemas.microsoft.com/office/drawing/2014/main" id="{7FD8E22A-5406-19CC-E22C-FBD221CF0203}"/>
              </a:ext>
            </a:extLst>
          </p:cNvPr>
          <p:cNvSpPr>
            <a:spLocks noGrp="1"/>
          </p:cNvSpPr>
          <p:nvPr>
            <p:ph type="body" sz="quarter" idx="10"/>
          </p:nvPr>
        </p:nvSpPr>
        <p:spPr/>
        <p:txBody>
          <a:bodyPr/>
          <a:lstStyle/>
          <a:p>
            <a:endParaRPr lang="lv-LV"/>
          </a:p>
        </p:txBody>
      </p:sp>
      <p:sp>
        <p:nvSpPr>
          <p:cNvPr id="14" name="Text Placeholder 13">
            <a:extLst>
              <a:ext uri="{FF2B5EF4-FFF2-40B4-BE49-F238E27FC236}">
                <a16:creationId xmlns:a16="http://schemas.microsoft.com/office/drawing/2014/main" id="{7BD25681-7338-58C7-5AB3-2406E4493C63}"/>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EAC048D6-8993-2DC6-71FC-5F1966D398D1}"/>
              </a:ext>
            </a:extLst>
          </p:cNvPr>
          <p:cNvSpPr>
            <a:spLocks noGrp="1"/>
          </p:cNvSpPr>
          <p:nvPr>
            <p:ph type="sldNum" sz="quarter" idx="13"/>
          </p:nvPr>
        </p:nvSpPr>
        <p:spPr/>
        <p:txBody>
          <a:bodyPr/>
          <a:lstStyle/>
          <a:p>
            <a:pPr>
              <a:defRPr/>
            </a:pPr>
            <a:fld id="{FF94C20D-A652-4AE0-9019-6C662B84AB73}" type="slidenum">
              <a:rPr lang="en-US" altLang="en-US" smtClean="0"/>
              <a:pPr>
                <a:defRPr/>
              </a:pPr>
              <a:t>11</a:t>
            </a:fld>
            <a:endParaRPr lang="en-US" altLang="en-US"/>
          </a:p>
        </p:txBody>
      </p:sp>
    </p:spTree>
    <p:extLst>
      <p:ext uri="{BB962C8B-B14F-4D97-AF65-F5344CB8AC3E}">
        <p14:creationId xmlns:p14="http://schemas.microsoft.com/office/powerpoint/2010/main" val="2464765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1F579A9-CEAD-EDEA-89DF-C23489905F15}"/>
              </a:ext>
            </a:extLst>
          </p:cNvPr>
          <p:cNvSpPr>
            <a:spLocks noGrp="1"/>
          </p:cNvSpPr>
          <p:nvPr>
            <p:ph type="title"/>
          </p:nvPr>
        </p:nvSpPr>
        <p:spPr>
          <a:xfrm>
            <a:off x="2177861" y="3747302"/>
            <a:ext cx="8948737" cy="960437"/>
          </a:xfrm>
        </p:spPr>
        <p:txBody>
          <a:bodyPr>
            <a:normAutofit/>
          </a:bodyPr>
          <a:lstStyle/>
          <a:p>
            <a:r>
              <a:rPr lang="lv-LV" altLang="lv-LV" sz="2400" dirty="0">
                <a:solidFill>
                  <a:srgbClr val="C00000"/>
                </a:solidFill>
              </a:rPr>
              <a:t>Ar atbildību par Latvijas nākotni!</a:t>
            </a:r>
            <a:br>
              <a:rPr lang="lv-LV" altLang="lv-LV" sz="2400" dirty="0">
                <a:solidFill>
                  <a:srgbClr val="C00000"/>
                </a:solidFill>
              </a:rPr>
            </a:br>
            <a:endParaRPr lang="lv-LV" altLang="lv-LV" sz="2600" dirty="0">
              <a:solidFill>
                <a:srgbClr val="C00000"/>
              </a:solidFill>
            </a:endParaRPr>
          </a:p>
        </p:txBody>
      </p:sp>
    </p:spTree>
    <p:extLst>
      <p:ext uri="{BB962C8B-B14F-4D97-AF65-F5344CB8AC3E}">
        <p14:creationId xmlns:p14="http://schemas.microsoft.com/office/powerpoint/2010/main" val="96100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226EC91-B722-0166-679F-F8801ED0E1EC}"/>
              </a:ext>
            </a:extLst>
          </p:cNvPr>
          <p:cNvSpPr>
            <a:spLocks noGrp="1"/>
          </p:cNvSpPr>
          <p:nvPr>
            <p:ph type="title"/>
          </p:nvPr>
        </p:nvSpPr>
        <p:spPr>
          <a:xfrm>
            <a:off x="2880280" y="331241"/>
            <a:ext cx="6096000" cy="1036638"/>
          </a:xfrm>
        </p:spPr>
        <p:txBody>
          <a:bodyPr/>
          <a:lstStyle/>
          <a:p>
            <a:r>
              <a:rPr lang="lv-LV" altLang="lv-LV" sz="2800" dirty="0">
                <a:solidFill>
                  <a:srgbClr val="C00000"/>
                </a:solidFill>
                <a:latin typeface="Calibri" panose="020F0502020204030204" pitchFamily="34" charset="0"/>
                <a:cs typeface="Calibri" panose="020F0502020204030204" pitchFamily="34" charset="0"/>
              </a:rPr>
              <a:t>DEMOGRĀFIJA</a:t>
            </a:r>
            <a:r>
              <a:rPr lang="lv-LV" altLang="lv-LV" dirty="0">
                <a:solidFill>
                  <a:srgbClr val="C00000"/>
                </a:solidFill>
                <a:latin typeface="Calibri" panose="020F0502020204030204" pitchFamily="34" charset="0"/>
                <a:cs typeface="Calibri" panose="020F0502020204030204" pitchFamily="34" charset="0"/>
              </a:rPr>
              <a:t> - </a:t>
            </a:r>
          </a:p>
        </p:txBody>
      </p:sp>
      <p:graphicFrame>
        <p:nvGraphicFramePr>
          <p:cNvPr id="2" name="Content Placeholder 1">
            <a:extLst>
              <a:ext uri="{FF2B5EF4-FFF2-40B4-BE49-F238E27FC236}">
                <a16:creationId xmlns:a16="http://schemas.microsoft.com/office/drawing/2014/main" id="{8C16A0A0-0902-1B12-C8EB-3C97BFED401A}"/>
              </a:ext>
            </a:extLst>
          </p:cNvPr>
          <p:cNvGraphicFramePr>
            <a:graphicFrameLocks noGrp="1"/>
          </p:cNvGraphicFramePr>
          <p:nvPr>
            <p:ph idx="1"/>
            <p:extLst>
              <p:ext uri="{D42A27DB-BD31-4B8C-83A1-F6EECF244321}">
                <p14:modId xmlns:p14="http://schemas.microsoft.com/office/powerpoint/2010/main" val="3109819143"/>
              </p:ext>
            </p:extLst>
          </p:nvPr>
        </p:nvGraphicFramePr>
        <p:xfrm>
          <a:off x="704193" y="1935930"/>
          <a:ext cx="11235559" cy="4735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6" name="Text Placeholder 3">
            <a:extLst>
              <a:ext uri="{FF2B5EF4-FFF2-40B4-BE49-F238E27FC236}">
                <a16:creationId xmlns:a16="http://schemas.microsoft.com/office/drawing/2014/main" id="{B353CF06-D899-B161-9676-D4317607B437}"/>
              </a:ext>
            </a:extLst>
          </p:cNvPr>
          <p:cNvSpPr>
            <a:spLocks noGrp="1"/>
          </p:cNvSpPr>
          <p:nvPr>
            <p:ph type="body" sz="quarter" idx="10"/>
          </p:nvPr>
        </p:nvSpPr>
        <p:spPr/>
        <p:txBody>
          <a:bodyPr/>
          <a:lstStyle/>
          <a:p>
            <a:endParaRPr lang="lv-LV" altLang="lv-LV" dirty="0">
              <a:latin typeface="Calibri" panose="020F0502020204030204" pitchFamily="34" charset="0"/>
              <a:cs typeface="Calibri" panose="020F0502020204030204" pitchFamily="34" charset="0"/>
            </a:endParaRPr>
          </a:p>
        </p:txBody>
      </p:sp>
      <p:sp>
        <p:nvSpPr>
          <p:cNvPr id="13318" name="Slide Number Placeholder 5">
            <a:extLst>
              <a:ext uri="{FF2B5EF4-FFF2-40B4-BE49-F238E27FC236}">
                <a16:creationId xmlns:a16="http://schemas.microsoft.com/office/drawing/2014/main" id="{E21CAC0F-3109-5C12-98BC-7C9FD1A251A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48B1C2-B380-4BC2-A543-BF76AA9BBE54}" type="slidenum">
              <a:rPr lang="en-US" altLang="en-US">
                <a:latin typeface="Calibri" panose="020F0502020204030204" pitchFamily="34" charset="0"/>
                <a:ea typeface="Verdana" panose="020B0604030504040204" pitchFamily="34" charset="0"/>
                <a:cs typeface="Calibri" panose="020F0502020204030204" pitchFamily="34" charset="0"/>
              </a:rPr>
              <a:pPr/>
              <a:t>2</a:t>
            </a:fld>
            <a:endParaRPr lang="en-US" altLang="en-US">
              <a:latin typeface="Calibri" panose="020F0502020204030204" pitchFamily="34" charset="0"/>
              <a:ea typeface="Verdana" panose="020B060403050404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8B37719-30C2-9936-DEE5-B29FA26A30C2}"/>
              </a:ext>
            </a:extLst>
          </p:cNvPr>
          <p:cNvSpPr txBox="1"/>
          <p:nvPr/>
        </p:nvSpPr>
        <p:spPr>
          <a:xfrm>
            <a:off x="2880281" y="849560"/>
            <a:ext cx="7787720" cy="984885"/>
          </a:xfrm>
          <a:prstGeom prst="rect">
            <a:avLst/>
          </a:prstGeom>
          <a:noFill/>
        </p:spPr>
        <p:txBody>
          <a:bodyPr wrap="square">
            <a:spAutoFit/>
          </a:bodyPr>
          <a:lstStyle/>
          <a:p>
            <a:pPr marL="285750" indent="-285750">
              <a:spcBef>
                <a:spcPts val="600"/>
              </a:spcBef>
              <a:buFont typeface="Arial" panose="020B0604020202020204" pitchFamily="34" charset="0"/>
              <a:buChar char="•"/>
            </a:pPr>
            <a:r>
              <a:rPr lang="lv-LV" sz="1600" dirty="0">
                <a:solidFill>
                  <a:srgbClr val="374151"/>
                </a:solidFill>
                <a:latin typeface="Calibri" panose="020F0502020204030204" pitchFamily="34" charset="0"/>
                <a:ea typeface="Verdana" panose="020B0604030504040204" pitchFamily="34" charset="0"/>
                <a:cs typeface="Calibri" panose="020F0502020204030204" pitchFamily="34" charset="0"/>
              </a:rPr>
              <a:t>pēta cilvēku populācijas, to struktūru, izmaiņas un to ietekmējošos faktorus. </a:t>
            </a:r>
          </a:p>
          <a:p>
            <a:pPr marL="285750" indent="-285750">
              <a:spcBef>
                <a:spcPts val="600"/>
              </a:spcBef>
              <a:buFont typeface="Arial" panose="020B0604020202020204" pitchFamily="34" charset="0"/>
              <a:buChar char="•"/>
            </a:pPr>
            <a:r>
              <a:rPr lang="lv-LV" sz="1600" dirty="0">
                <a:solidFill>
                  <a:srgbClr val="374151"/>
                </a:solidFill>
                <a:latin typeface="Calibri" panose="020F0502020204030204" pitchFamily="34" charset="0"/>
                <a:ea typeface="Verdana" panose="020B0604030504040204" pitchFamily="34" charset="0"/>
                <a:cs typeface="Calibri" panose="020F0502020204030204" pitchFamily="34" charset="0"/>
              </a:rPr>
              <a:t>dzimstība, mirstība, migrācija un populācijas sastāvs -  </a:t>
            </a:r>
            <a:r>
              <a:rPr lang="lv-LV" sz="1600" i="1" dirty="0">
                <a:solidFill>
                  <a:srgbClr val="374151"/>
                </a:solidFill>
                <a:latin typeface="Calibri" panose="020F0502020204030204" pitchFamily="34" charset="0"/>
                <a:ea typeface="Verdana" panose="020B0604030504040204" pitchFamily="34" charset="0"/>
                <a:cs typeface="Calibri" panose="020F0502020204030204" pitchFamily="34" charset="0"/>
              </a:rPr>
              <a:t>vecums, dzimums, izglītība…</a:t>
            </a:r>
          </a:p>
          <a:p>
            <a:pPr marL="285750" indent="-285750">
              <a:spcBef>
                <a:spcPts val="600"/>
              </a:spcBef>
              <a:buFont typeface="Arial" panose="020B0604020202020204" pitchFamily="34" charset="0"/>
              <a:buChar char="•"/>
            </a:pPr>
            <a:r>
              <a:rPr lang="lv-LV" sz="1600" dirty="0">
                <a:solidFill>
                  <a:srgbClr val="374151"/>
                </a:solidFill>
                <a:latin typeface="Calibri" panose="020F0502020204030204" pitchFamily="34" charset="0"/>
                <a:ea typeface="Verdana" panose="020B0604030504040204" pitchFamily="34" charset="0"/>
                <a:cs typeface="Calibri" panose="020F0502020204030204" pitchFamily="34" charset="0"/>
              </a:rPr>
              <a:t>atšķirības starp lielajām valstīm (stiprās ekonomikas) un mazajām globālajā līmenī</a:t>
            </a:r>
          </a:p>
        </p:txBody>
      </p:sp>
      <p:sp>
        <p:nvSpPr>
          <p:cNvPr id="3" name="Text Placeholder 2">
            <a:extLst>
              <a:ext uri="{FF2B5EF4-FFF2-40B4-BE49-F238E27FC236}">
                <a16:creationId xmlns:a16="http://schemas.microsoft.com/office/drawing/2014/main" id="{A633FB76-1B9F-4593-CD24-86202C35CBA6}"/>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8174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28D25-3A5E-D902-2D95-E1F4EC010C16}"/>
              </a:ext>
            </a:extLst>
          </p:cNvPr>
          <p:cNvSpPr>
            <a:spLocks noGrp="1"/>
          </p:cNvSpPr>
          <p:nvPr>
            <p:ph type="title"/>
          </p:nvPr>
        </p:nvSpPr>
        <p:spPr/>
        <p:txBody>
          <a:bodyPr/>
          <a:lstStyle/>
          <a:p>
            <a:endParaRPr lang="lv-LV" dirty="0"/>
          </a:p>
        </p:txBody>
      </p:sp>
      <p:sp>
        <p:nvSpPr>
          <p:cNvPr id="3" name="Content Placeholder 2">
            <a:extLst>
              <a:ext uri="{FF2B5EF4-FFF2-40B4-BE49-F238E27FC236}">
                <a16:creationId xmlns:a16="http://schemas.microsoft.com/office/drawing/2014/main" id="{81296541-B7D2-8D06-A391-82755A1AF4E8}"/>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0B6B0C40-4F8E-EC1D-6D10-F2E353CEE15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DF33661-515E-3C4D-DAB5-64B8875D16AF}"/>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016C3A06-65B2-4973-74DE-CD51D88AB8D0}"/>
              </a:ext>
            </a:extLst>
          </p:cNvPr>
          <p:cNvSpPr>
            <a:spLocks noGrp="1"/>
          </p:cNvSpPr>
          <p:nvPr>
            <p:ph type="sldNum" sz="quarter" idx="13"/>
          </p:nvPr>
        </p:nvSpPr>
        <p:spPr/>
        <p:txBody>
          <a:bodyPr/>
          <a:lstStyle/>
          <a:p>
            <a:pPr>
              <a:defRPr/>
            </a:pPr>
            <a:fld id="{FF94C20D-A652-4AE0-9019-6C662B84AB73}" type="slidenum">
              <a:rPr lang="en-US" altLang="en-US" smtClean="0"/>
              <a:pPr>
                <a:defRPr/>
              </a:pPr>
              <a:t>3</a:t>
            </a:fld>
            <a:endParaRPr lang="en-US" altLang="en-US"/>
          </a:p>
        </p:txBody>
      </p:sp>
      <p:pic>
        <p:nvPicPr>
          <p:cNvPr id="10" name="Picture 9">
            <a:extLst>
              <a:ext uri="{FF2B5EF4-FFF2-40B4-BE49-F238E27FC236}">
                <a16:creationId xmlns:a16="http://schemas.microsoft.com/office/drawing/2014/main" id="{813938A4-E189-09B2-4998-BC4791241E39}"/>
              </a:ext>
            </a:extLst>
          </p:cNvPr>
          <p:cNvPicPr>
            <a:picLocks noChangeAspect="1"/>
          </p:cNvPicPr>
          <p:nvPr/>
        </p:nvPicPr>
        <p:blipFill rotWithShape="1">
          <a:blip r:embed="rId3">
            <a:duotone>
              <a:schemeClr val="accent1">
                <a:shade val="45000"/>
                <a:satMod val="135000"/>
              </a:schemeClr>
              <a:prstClr val="white"/>
            </a:duotone>
          </a:blip>
          <a:srcRect l="65104" t="6944" r="6667" b="2778"/>
          <a:stretch/>
        </p:blipFill>
        <p:spPr>
          <a:xfrm>
            <a:off x="3410314" y="0"/>
            <a:ext cx="7148149" cy="6858000"/>
          </a:xfrm>
          <a:prstGeom prst="rect">
            <a:avLst/>
          </a:prstGeom>
        </p:spPr>
      </p:pic>
      <p:sp>
        <p:nvSpPr>
          <p:cNvPr id="11" name="Title 1">
            <a:extLst>
              <a:ext uri="{FF2B5EF4-FFF2-40B4-BE49-F238E27FC236}">
                <a16:creationId xmlns:a16="http://schemas.microsoft.com/office/drawing/2014/main" id="{7422BA5C-988A-A02A-F259-53223BFC5553}"/>
              </a:ext>
            </a:extLst>
          </p:cNvPr>
          <p:cNvSpPr txBox="1">
            <a:spLocks/>
          </p:cNvSpPr>
          <p:nvPr/>
        </p:nvSpPr>
        <p:spPr bwMode="auto">
          <a:xfrm>
            <a:off x="406400" y="4645662"/>
            <a:ext cx="609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en-US" sz="2800" dirty="0">
                <a:solidFill>
                  <a:srgbClr val="C00000"/>
                </a:solidFill>
                <a:latin typeface="Calibri" panose="020F0502020204030204" pitchFamily="34" charset="0"/>
                <a:cs typeface="Calibri" panose="020F0502020204030204" pitchFamily="34" charset="0"/>
              </a:rPr>
              <a:t>KUR ŠOBRĪD ESAM?</a:t>
            </a:r>
          </a:p>
          <a:p>
            <a:r>
              <a:rPr lang="lv-LV" altLang="en-US" sz="2000" b="0" dirty="0">
                <a:latin typeface="Calibri" panose="020F0502020204030204" pitchFamily="34" charset="0"/>
                <a:cs typeface="Calibri" panose="020F0502020204030204" pitchFamily="34" charset="0"/>
              </a:rPr>
              <a:t>Iedzīvotāju sastāvs 2022. gada sākumā *</a:t>
            </a:r>
          </a:p>
        </p:txBody>
      </p:sp>
      <p:sp>
        <p:nvSpPr>
          <p:cNvPr id="12" name="Content Placeholder 3">
            <a:extLst>
              <a:ext uri="{FF2B5EF4-FFF2-40B4-BE49-F238E27FC236}">
                <a16:creationId xmlns:a16="http://schemas.microsoft.com/office/drawing/2014/main" id="{4404364E-5514-956D-B5CD-6CE8CC7EAB19}"/>
              </a:ext>
            </a:extLst>
          </p:cNvPr>
          <p:cNvSpPr txBox="1">
            <a:spLocks/>
          </p:cNvSpPr>
          <p:nvPr/>
        </p:nvSpPr>
        <p:spPr bwMode="auto">
          <a:xfrm>
            <a:off x="406400" y="6361600"/>
            <a:ext cx="4486275" cy="35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altLang="en-US" sz="120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*CSP dati </a:t>
            </a:r>
            <a:endParaRPr lang="lv-LV"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857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34040BA-63AC-4F66-98EC-491028E11A27}"/>
              </a:ext>
            </a:extLst>
          </p:cNvPr>
          <p:cNvSpPr>
            <a:spLocks noGrp="1"/>
          </p:cNvSpPr>
          <p:nvPr>
            <p:ph type="title"/>
          </p:nvPr>
        </p:nvSpPr>
        <p:spPr>
          <a:xfrm>
            <a:off x="2795860" y="341549"/>
            <a:ext cx="6096000" cy="1036638"/>
          </a:xfrm>
        </p:spPr>
        <p:txBody>
          <a:bodyPr>
            <a:normAutofit/>
          </a:bodyPr>
          <a:lstStyle/>
          <a:p>
            <a:r>
              <a:rPr lang="lv-LV" altLang="en-US" sz="2800" dirty="0">
                <a:solidFill>
                  <a:srgbClr val="C00000"/>
                </a:solidFill>
                <a:latin typeface="Calibri" panose="020F0502020204030204" pitchFamily="34" charset="0"/>
                <a:cs typeface="Calibri" panose="020F0502020204030204" pitchFamily="34" charset="0"/>
              </a:rPr>
              <a:t>KUR ŠOBRĪD ESAM?</a:t>
            </a:r>
          </a:p>
        </p:txBody>
      </p:sp>
      <p:sp>
        <p:nvSpPr>
          <p:cNvPr id="14339" name="Content Placeholder 3">
            <a:extLst>
              <a:ext uri="{FF2B5EF4-FFF2-40B4-BE49-F238E27FC236}">
                <a16:creationId xmlns:a16="http://schemas.microsoft.com/office/drawing/2014/main" id="{344BB9E5-526C-0487-0561-AABA11557CB3}"/>
              </a:ext>
            </a:extLst>
          </p:cNvPr>
          <p:cNvSpPr>
            <a:spLocks noGrp="1"/>
          </p:cNvSpPr>
          <p:nvPr>
            <p:ph idx="1"/>
          </p:nvPr>
        </p:nvSpPr>
        <p:spPr>
          <a:xfrm>
            <a:off x="2133601" y="6257926"/>
            <a:ext cx="4486275" cy="352424"/>
          </a:xfrm>
        </p:spPr>
        <p:txBody>
          <a:bodyPr>
            <a:normAutofit/>
          </a:bodyPr>
          <a:lstStyle/>
          <a:p>
            <a:r>
              <a:rPr lang="lv-LV" altLang="en-US" sz="12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*CSP dati </a:t>
            </a:r>
            <a:endParaRPr lang="lv-LV" altLang="en-US" sz="1200" dirty="0">
              <a:latin typeface="Calibri" panose="020F0502020204030204" pitchFamily="34" charset="0"/>
              <a:cs typeface="Calibri" panose="020F0502020204030204" pitchFamily="34" charset="0"/>
            </a:endParaRPr>
          </a:p>
        </p:txBody>
      </p:sp>
      <p:sp>
        <p:nvSpPr>
          <p:cNvPr id="14340" name="Text Placeholder 4">
            <a:extLst>
              <a:ext uri="{FF2B5EF4-FFF2-40B4-BE49-F238E27FC236}">
                <a16:creationId xmlns:a16="http://schemas.microsoft.com/office/drawing/2014/main" id="{A4223215-AE0A-80F2-EF60-D47A6E08BF86}"/>
              </a:ext>
            </a:extLst>
          </p:cNvPr>
          <p:cNvSpPr>
            <a:spLocks noGrp="1"/>
          </p:cNvSpPr>
          <p:nvPr>
            <p:ph type="body" sz="quarter" idx="10"/>
          </p:nvPr>
        </p:nvSpPr>
        <p:spPr/>
        <p:txBody>
          <a:bodyPr/>
          <a:lstStyle/>
          <a:p>
            <a:endParaRPr lang="lv-LV" altLang="en-US" b="1">
              <a:latin typeface="Calibri" panose="020F0502020204030204" pitchFamily="34" charset="0"/>
              <a:cs typeface="Calibri" panose="020F0502020204030204" pitchFamily="34" charset="0"/>
            </a:endParaRPr>
          </a:p>
        </p:txBody>
      </p:sp>
      <p:sp>
        <p:nvSpPr>
          <p:cNvPr id="14341" name="Text Placeholder 6">
            <a:extLst>
              <a:ext uri="{FF2B5EF4-FFF2-40B4-BE49-F238E27FC236}">
                <a16:creationId xmlns:a16="http://schemas.microsoft.com/office/drawing/2014/main" id="{98C7F07B-AFBE-FCC9-4262-4C75CB562B5B}"/>
              </a:ext>
            </a:extLst>
          </p:cNvPr>
          <p:cNvSpPr>
            <a:spLocks noGrp="1"/>
          </p:cNvSpPr>
          <p:nvPr>
            <p:ph type="body" sz="quarter" idx="12"/>
          </p:nvPr>
        </p:nvSpPr>
        <p:spPr/>
        <p:txBody>
          <a:bodyPr/>
          <a:lstStyle/>
          <a:p>
            <a:endParaRPr lang="lv-LV" altLang="en-US" b="1" dirty="0">
              <a:latin typeface="Calibri" panose="020F0502020204030204" pitchFamily="34" charset="0"/>
              <a:cs typeface="Calibri" panose="020F0502020204030204" pitchFamily="34" charset="0"/>
            </a:endParaRPr>
          </a:p>
        </p:txBody>
      </p:sp>
      <p:sp>
        <p:nvSpPr>
          <p:cNvPr id="14342" name="Slide Number Placeholder 5">
            <a:extLst>
              <a:ext uri="{FF2B5EF4-FFF2-40B4-BE49-F238E27FC236}">
                <a16:creationId xmlns:a16="http://schemas.microsoft.com/office/drawing/2014/main" id="{C48B4AA3-F158-6F11-3319-0EB1C540DAA9}"/>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87CED33-CF5D-47DC-84C1-A6F08B610826}" type="slidenum">
              <a:rPr lang="en-US" altLang="en-US" b="1">
                <a:latin typeface="Calibri" panose="020F0502020204030204" pitchFamily="34" charset="0"/>
                <a:cs typeface="Calibri" panose="020F0502020204030204" pitchFamily="34" charset="0"/>
              </a:rPr>
              <a:pPr/>
              <a:t>4</a:t>
            </a:fld>
            <a:endParaRPr lang="en-US" altLang="en-US" b="1">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1044F55-3FB8-AFA4-428E-1F6A3AB467A3}"/>
              </a:ext>
            </a:extLst>
          </p:cNvPr>
          <p:cNvSpPr txBox="1"/>
          <p:nvPr/>
        </p:nvSpPr>
        <p:spPr>
          <a:xfrm>
            <a:off x="2795860" y="778476"/>
            <a:ext cx="6400801" cy="369332"/>
          </a:xfrm>
          <a:prstGeom prst="rect">
            <a:avLst/>
          </a:prstGeom>
          <a:noFill/>
        </p:spPr>
        <p:txBody>
          <a:bodyPr wrap="square">
            <a:spAutoFit/>
          </a:bodyPr>
          <a:lstStyle/>
          <a:p>
            <a:pPr algn="l" fontAlgn="base"/>
            <a:r>
              <a:rPr lang="lv-LV" sz="1800" dirty="0">
                <a:latin typeface="Calibri" panose="020F0502020204030204" pitchFamily="34" charset="0"/>
                <a:cs typeface="Calibri" panose="020F0502020204030204" pitchFamily="34" charset="0"/>
              </a:rPr>
              <a:t>Dzimstība*</a:t>
            </a:r>
          </a:p>
        </p:txBody>
      </p:sp>
      <p:pic>
        <p:nvPicPr>
          <p:cNvPr id="4" name="Picture 3">
            <a:extLst>
              <a:ext uri="{FF2B5EF4-FFF2-40B4-BE49-F238E27FC236}">
                <a16:creationId xmlns:a16="http://schemas.microsoft.com/office/drawing/2014/main" id="{00FD0960-8D9B-F005-24E8-1F991FC3B8F3}"/>
              </a:ext>
            </a:extLst>
          </p:cNvPr>
          <p:cNvPicPr>
            <a:picLocks noChangeAspect="1"/>
          </p:cNvPicPr>
          <p:nvPr/>
        </p:nvPicPr>
        <p:blipFill rotWithShape="1">
          <a:blip r:embed="rId4"/>
          <a:srcRect l="67107" t="19332" r="11770" b="17068"/>
          <a:stretch/>
        </p:blipFill>
        <p:spPr>
          <a:xfrm>
            <a:off x="2193148" y="1479947"/>
            <a:ext cx="2750326" cy="2484386"/>
          </a:xfrm>
          <a:prstGeom prst="rect">
            <a:avLst/>
          </a:prstGeom>
        </p:spPr>
      </p:pic>
      <p:pic>
        <p:nvPicPr>
          <p:cNvPr id="8" name="Picture 7">
            <a:extLst>
              <a:ext uri="{FF2B5EF4-FFF2-40B4-BE49-F238E27FC236}">
                <a16:creationId xmlns:a16="http://schemas.microsoft.com/office/drawing/2014/main" id="{1AC8D992-EA23-A77C-1569-0EBB56DC8A34}"/>
              </a:ext>
            </a:extLst>
          </p:cNvPr>
          <p:cNvPicPr>
            <a:picLocks noChangeAspect="1"/>
          </p:cNvPicPr>
          <p:nvPr/>
        </p:nvPicPr>
        <p:blipFill rotWithShape="1">
          <a:blip r:embed="rId5"/>
          <a:srcRect l="64915" t="19916" r="13612" b="9578"/>
          <a:stretch/>
        </p:blipFill>
        <p:spPr>
          <a:xfrm>
            <a:off x="5757030" y="1187092"/>
            <a:ext cx="4815748" cy="4743610"/>
          </a:xfrm>
          <a:prstGeom prst="rect">
            <a:avLst/>
          </a:prstGeom>
        </p:spPr>
      </p:pic>
      <p:pic>
        <p:nvPicPr>
          <p:cNvPr id="6" name="Picture 5">
            <a:extLst>
              <a:ext uri="{FF2B5EF4-FFF2-40B4-BE49-F238E27FC236}">
                <a16:creationId xmlns:a16="http://schemas.microsoft.com/office/drawing/2014/main" id="{3E877851-194E-79CD-33EE-CA58C9E45214}"/>
              </a:ext>
            </a:extLst>
          </p:cNvPr>
          <p:cNvPicPr>
            <a:picLocks noChangeAspect="1"/>
          </p:cNvPicPr>
          <p:nvPr/>
        </p:nvPicPr>
        <p:blipFill rotWithShape="1">
          <a:blip r:embed="rId6"/>
          <a:srcRect l="58989" t="29174" r="7455" b="9376"/>
          <a:stretch/>
        </p:blipFill>
        <p:spPr>
          <a:xfrm>
            <a:off x="1590662" y="4147651"/>
            <a:ext cx="4486275" cy="2521033"/>
          </a:xfrm>
          <a:prstGeom prst="rect">
            <a:avLst/>
          </a:prstGeom>
        </p:spPr>
      </p:pic>
    </p:spTree>
    <p:extLst>
      <p:ext uri="{BB962C8B-B14F-4D97-AF65-F5344CB8AC3E}">
        <p14:creationId xmlns:p14="http://schemas.microsoft.com/office/powerpoint/2010/main" val="3105528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Text Placeholder 3">
            <a:extLst>
              <a:ext uri="{FF2B5EF4-FFF2-40B4-BE49-F238E27FC236}">
                <a16:creationId xmlns:a16="http://schemas.microsoft.com/office/drawing/2014/main" id="{B353CF06-D899-B161-9676-D4317607B437}"/>
              </a:ext>
            </a:extLst>
          </p:cNvPr>
          <p:cNvSpPr>
            <a:spLocks noGrp="1"/>
          </p:cNvSpPr>
          <p:nvPr>
            <p:ph type="body" sz="quarter" idx="10"/>
          </p:nvPr>
        </p:nvSpPr>
        <p:spPr/>
        <p:txBody>
          <a:bodyPr/>
          <a:lstStyle/>
          <a:p>
            <a:endParaRPr lang="lv-LV" altLang="lv-LV"/>
          </a:p>
        </p:txBody>
      </p:sp>
      <p:sp>
        <p:nvSpPr>
          <p:cNvPr id="13317" name="Text Placeholder 4">
            <a:extLst>
              <a:ext uri="{FF2B5EF4-FFF2-40B4-BE49-F238E27FC236}">
                <a16:creationId xmlns:a16="http://schemas.microsoft.com/office/drawing/2014/main" id="{37CBD0A9-0BC0-66DF-9D89-00D1AE66862E}"/>
              </a:ext>
            </a:extLst>
          </p:cNvPr>
          <p:cNvSpPr>
            <a:spLocks noGrp="1"/>
          </p:cNvSpPr>
          <p:nvPr>
            <p:ph type="body" sz="quarter" idx="12"/>
          </p:nvPr>
        </p:nvSpPr>
        <p:spPr/>
        <p:txBody>
          <a:bodyPr/>
          <a:lstStyle/>
          <a:p>
            <a:endParaRPr lang="lv-LV" altLang="lv-LV"/>
          </a:p>
        </p:txBody>
      </p:sp>
      <p:sp>
        <p:nvSpPr>
          <p:cNvPr id="13318" name="Slide Number Placeholder 5">
            <a:extLst>
              <a:ext uri="{FF2B5EF4-FFF2-40B4-BE49-F238E27FC236}">
                <a16:creationId xmlns:a16="http://schemas.microsoft.com/office/drawing/2014/main" id="{E21CAC0F-3109-5C12-98BC-7C9FD1A251A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48B1C2-B380-4BC2-A543-BF76AA9BBE54}" type="slidenum">
              <a:rPr lang="en-US" altLang="en-US">
                <a:ea typeface="Verdana" panose="020B0604030504040204" pitchFamily="34" charset="0"/>
              </a:rPr>
              <a:pPr/>
              <a:t>5</a:t>
            </a:fld>
            <a:endParaRPr lang="en-US" altLang="en-US">
              <a:ea typeface="Verdana" panose="020B0604030504040204" pitchFamily="34" charset="0"/>
            </a:endParaRPr>
          </a:p>
        </p:txBody>
      </p:sp>
      <p:graphicFrame>
        <p:nvGraphicFramePr>
          <p:cNvPr id="10" name="Diagram 9">
            <a:extLst>
              <a:ext uri="{FF2B5EF4-FFF2-40B4-BE49-F238E27FC236}">
                <a16:creationId xmlns:a16="http://schemas.microsoft.com/office/drawing/2014/main" id="{81B6A206-0D61-BB50-717F-E983D1D0D454}"/>
              </a:ext>
            </a:extLst>
          </p:cNvPr>
          <p:cNvGraphicFramePr/>
          <p:nvPr>
            <p:extLst>
              <p:ext uri="{D42A27DB-BD31-4B8C-83A1-F6EECF244321}">
                <p14:modId xmlns:p14="http://schemas.microsoft.com/office/powerpoint/2010/main" val="856860163"/>
              </p:ext>
            </p:extLst>
          </p:nvPr>
        </p:nvGraphicFramePr>
        <p:xfrm>
          <a:off x="599090" y="1404631"/>
          <a:ext cx="10780110" cy="5008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940F162-65F7-CC1C-11FE-483D2163D13C}"/>
              </a:ext>
            </a:extLst>
          </p:cNvPr>
          <p:cNvSpPr txBox="1"/>
          <p:nvPr/>
        </p:nvSpPr>
        <p:spPr>
          <a:xfrm>
            <a:off x="2835004" y="331240"/>
            <a:ext cx="6405611" cy="1138773"/>
          </a:xfrm>
          <a:prstGeom prst="rect">
            <a:avLst/>
          </a:prstGeom>
          <a:noFill/>
        </p:spPr>
        <p:txBody>
          <a:bodyPr wrap="square">
            <a:spAutoFit/>
          </a:bodyPr>
          <a:lstStyle/>
          <a:p>
            <a:br>
              <a:rPr lang="lv-LV" dirty="0">
                <a:solidFill>
                  <a:srgbClr val="FF0000"/>
                </a:solidFill>
                <a:latin typeface="Verdana" panose="020B0604030504040204" pitchFamily="34" charset="0"/>
                <a:ea typeface="Verdana" panose="020B0604030504040204" pitchFamily="34" charset="0"/>
              </a:rPr>
            </a:br>
            <a:endParaRPr lang="lv-LV" dirty="0">
              <a:solidFill>
                <a:srgbClr val="FF0000"/>
              </a:solidFill>
              <a:latin typeface="Calibri" panose="020F0502020204030204" pitchFamily="34" charset="0"/>
              <a:ea typeface="Verdana" panose="020B0604030504040204" pitchFamily="34" charset="0"/>
              <a:cs typeface="Calibri" panose="020F0502020204030204" pitchFamily="34" charset="0"/>
            </a:endParaRPr>
          </a:p>
          <a:p>
            <a:r>
              <a:rPr lang="lv-LV" dirty="0">
                <a:solidFill>
                  <a:srgbClr val="C00000"/>
                </a:solidFill>
                <a:latin typeface="Calibri" panose="020F0502020204030204" pitchFamily="34" charset="0"/>
                <a:ea typeface="Verdana" panose="020B0604030504040204" pitchFamily="34" charset="0"/>
                <a:cs typeface="Calibri" panose="020F0502020204030204" pitchFamily="34" charset="0"/>
              </a:rPr>
              <a:t>Kāpēc tas ir svarīgi?</a:t>
            </a:r>
          </a:p>
          <a:p>
            <a:r>
              <a:rPr lang="lv-LV" dirty="0">
                <a:solidFill>
                  <a:srgbClr val="C00000"/>
                </a:solidFill>
                <a:latin typeface="Calibri" panose="020F0502020204030204" pitchFamily="34" charset="0"/>
                <a:ea typeface="Verdana" panose="020B0604030504040204" pitchFamily="34" charset="0"/>
                <a:cs typeface="Calibri" panose="020F0502020204030204" pitchFamily="34" charset="0"/>
              </a:rPr>
              <a:t>Kāpēc tas attiecas uz visiem</a:t>
            </a:r>
            <a:r>
              <a:rPr lang="lv-LV" dirty="0">
                <a:solidFill>
                  <a:srgbClr val="C00000"/>
                </a:solidFill>
                <a:latin typeface="Verdana" panose="020B0604030504040204" pitchFamily="34" charset="0"/>
                <a:ea typeface="Verdana" panose="020B0604030504040204" pitchFamily="34" charset="0"/>
              </a:rPr>
              <a:t>?</a:t>
            </a:r>
          </a:p>
        </p:txBody>
      </p:sp>
      <p:sp>
        <p:nvSpPr>
          <p:cNvPr id="12" name="Title 1">
            <a:extLst>
              <a:ext uri="{FF2B5EF4-FFF2-40B4-BE49-F238E27FC236}">
                <a16:creationId xmlns:a16="http://schemas.microsoft.com/office/drawing/2014/main" id="{8DF058DA-B967-9279-1729-14F934C7E171}"/>
              </a:ext>
            </a:extLst>
          </p:cNvPr>
          <p:cNvSpPr txBox="1">
            <a:spLocks/>
          </p:cNvSpPr>
          <p:nvPr/>
        </p:nvSpPr>
        <p:spPr bwMode="auto">
          <a:xfrm>
            <a:off x="2835004" y="331240"/>
            <a:ext cx="6096000" cy="5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sz="2800" dirty="0">
                <a:solidFill>
                  <a:srgbClr val="C00000"/>
                </a:solidFill>
                <a:latin typeface="Calibri" panose="020F0502020204030204" pitchFamily="34" charset="0"/>
                <a:cs typeface="Calibri" panose="020F0502020204030204" pitchFamily="34" charset="0"/>
              </a:rPr>
              <a:t>DEMOGRĀFIJA</a:t>
            </a:r>
            <a:r>
              <a:rPr lang="lv-LV" altLang="lv-LV" dirty="0">
                <a:solidFill>
                  <a:srgbClr val="C00000"/>
                </a:solidFill>
                <a:latin typeface="Calibri" panose="020F0502020204030204" pitchFamily="34" charset="0"/>
                <a:cs typeface="Calibri" panose="020F0502020204030204" pitchFamily="34" charset="0"/>
              </a:rPr>
              <a:t>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F66E-7FB3-208C-9001-EBE6B3F5A9CF}"/>
              </a:ext>
            </a:extLst>
          </p:cNvPr>
          <p:cNvSpPr>
            <a:spLocks noGrp="1"/>
          </p:cNvSpPr>
          <p:nvPr>
            <p:ph type="title"/>
          </p:nvPr>
        </p:nvSpPr>
        <p:spPr>
          <a:xfrm>
            <a:off x="2708275" y="228600"/>
            <a:ext cx="9271000" cy="1036642"/>
          </a:xfrm>
        </p:spPr>
        <p:txBody>
          <a:bodyPr>
            <a:noAutofit/>
          </a:bodyPr>
          <a:lstStyle/>
          <a:p>
            <a:r>
              <a:rPr lang="lv-LV" sz="2800" dirty="0">
                <a:solidFill>
                  <a:srgbClr val="C00000"/>
                </a:solidFill>
                <a:latin typeface="Calibri" panose="020F0502020204030204" pitchFamily="34" charset="0"/>
                <a:cs typeface="Calibri" panose="020F0502020204030204" pitchFamily="34" charset="0"/>
              </a:rPr>
              <a:t>KOPĪGA ATBILDĪBA</a:t>
            </a:r>
            <a:br>
              <a:rPr lang="lv-LV" sz="3100" dirty="0">
                <a:latin typeface="Calibri" panose="020F0502020204030204" pitchFamily="34" charset="0"/>
                <a:cs typeface="Calibri" panose="020F0502020204030204" pitchFamily="34" charset="0"/>
              </a:rPr>
            </a:br>
            <a:r>
              <a:rPr lang="lv-LV" sz="1200" dirty="0">
                <a:latin typeface="Calibri" panose="020F0502020204030204" pitchFamily="34" charset="0"/>
                <a:cs typeface="Calibri" panose="020F0502020204030204" pitchFamily="34" charset="0"/>
              </a:rPr>
              <a:t>  </a:t>
            </a:r>
            <a:r>
              <a:rPr lang="lv-LV" dirty="0">
                <a:latin typeface="Calibri" panose="020F0502020204030204" pitchFamily="34" charset="0"/>
                <a:cs typeface="Calibri" panose="020F0502020204030204" pitchFamily="34" charset="0"/>
              </a:rPr>
              <a:t>		</a:t>
            </a:r>
            <a:r>
              <a:rPr lang="lv-LV" sz="2800" dirty="0">
                <a:latin typeface="Calibri" panose="020F0502020204030204" pitchFamily="34" charset="0"/>
                <a:cs typeface="Calibri" panose="020F0502020204030204" pitchFamily="34" charset="0"/>
              </a:rPr>
              <a:t>	</a:t>
            </a:r>
            <a:endParaRPr lang="lv-LV" sz="2800" i="1"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AA940E04-676E-FA93-4EB6-4E2EF7D531A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EC598F7-D35A-4C19-FDBB-59A01B4D8758}"/>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4E9C8DCE-21E1-5A87-1792-7566F228025B}"/>
              </a:ext>
            </a:extLst>
          </p:cNvPr>
          <p:cNvSpPr>
            <a:spLocks noGrp="1"/>
          </p:cNvSpPr>
          <p:nvPr>
            <p:ph type="sldNum" sz="quarter" idx="13"/>
          </p:nvPr>
        </p:nvSpPr>
        <p:spPr/>
        <p:txBody>
          <a:bodyPr/>
          <a:lstStyle/>
          <a:p>
            <a:pPr>
              <a:defRPr/>
            </a:pPr>
            <a:fld id="{FF94C20D-A652-4AE0-9019-6C662B84AB73}" type="slidenum">
              <a:rPr lang="en-US" altLang="en-US" smtClean="0"/>
              <a:pPr>
                <a:defRPr/>
              </a:pPr>
              <a:t>6</a:t>
            </a:fld>
            <a:endParaRPr lang="en-US" altLang="en-US"/>
          </a:p>
        </p:txBody>
      </p:sp>
      <p:graphicFrame>
        <p:nvGraphicFramePr>
          <p:cNvPr id="7" name="Diagram 6">
            <a:extLst>
              <a:ext uri="{FF2B5EF4-FFF2-40B4-BE49-F238E27FC236}">
                <a16:creationId xmlns:a16="http://schemas.microsoft.com/office/drawing/2014/main" id="{75DB0ED5-6348-ECFF-09C7-9E397FF58544}"/>
              </a:ext>
            </a:extLst>
          </p:cNvPr>
          <p:cNvGraphicFramePr/>
          <p:nvPr>
            <p:extLst>
              <p:ext uri="{D42A27DB-BD31-4B8C-83A1-F6EECF244321}">
                <p14:modId xmlns:p14="http://schemas.microsoft.com/office/powerpoint/2010/main" val="4089717122"/>
              </p:ext>
            </p:extLst>
          </p:nvPr>
        </p:nvGraphicFramePr>
        <p:xfrm>
          <a:off x="627062" y="914331"/>
          <a:ext cx="11158538" cy="5860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63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701D752-4862-57A7-7168-96DDB3CC001B}"/>
              </a:ext>
            </a:extLst>
          </p:cNvPr>
          <p:cNvSpPr>
            <a:spLocks noGrp="1"/>
          </p:cNvSpPr>
          <p:nvPr>
            <p:ph type="title"/>
          </p:nvPr>
        </p:nvSpPr>
        <p:spPr>
          <a:xfrm>
            <a:off x="2711449" y="289034"/>
            <a:ext cx="7966075" cy="1066800"/>
          </a:xfrm>
        </p:spPr>
        <p:txBody>
          <a:bodyPr>
            <a:normAutofit fontScale="90000"/>
          </a:bodyPr>
          <a:lstStyle/>
          <a:p>
            <a:r>
              <a:rPr lang="lv-LV" altLang="lv-LV" sz="2700" dirty="0">
                <a:solidFill>
                  <a:srgbClr val="C00000"/>
                </a:solidFill>
                <a:latin typeface="Calibri" panose="020F0502020204030204" pitchFamily="34" charset="0"/>
                <a:cs typeface="Calibri" panose="020F0502020204030204" pitchFamily="34" charset="0"/>
              </a:rPr>
              <a:t>MINISTRIJU KOMPETENCES DEMOGRĀFIJAS KONTEKSTĀ</a:t>
            </a:r>
            <a:br>
              <a:rPr lang="lv-LV" altLang="lv-LV" dirty="0">
                <a:latin typeface="Calibri" panose="020F0502020204030204" pitchFamily="34" charset="0"/>
                <a:cs typeface="Calibri" panose="020F0502020204030204" pitchFamily="34" charset="0"/>
              </a:rPr>
            </a:br>
            <a:r>
              <a:rPr lang="lv-LV" altLang="lv-LV" dirty="0">
                <a:latin typeface="Calibri" panose="020F0502020204030204" pitchFamily="34" charset="0"/>
                <a:cs typeface="Calibri" panose="020F0502020204030204" pitchFamily="34" charset="0"/>
              </a:rPr>
              <a:t> 					</a:t>
            </a:r>
            <a:r>
              <a:rPr lang="lv-LV" altLang="lv-LV" sz="1600" b="0" i="1" dirty="0">
                <a:latin typeface="Calibri" panose="020F0502020204030204" pitchFamily="34" charset="0"/>
                <a:cs typeface="Calibri" panose="020F0502020204030204" pitchFamily="34" charset="0"/>
              </a:rPr>
              <a:t>tikai dažas no tām:</a:t>
            </a:r>
            <a:endParaRPr lang="lv-LV" altLang="lv-LV" b="0" i="1" dirty="0">
              <a:latin typeface="Calibri" panose="020F0502020204030204" pitchFamily="34" charset="0"/>
              <a:cs typeface="Calibri" panose="020F0502020204030204" pitchFamily="34" charset="0"/>
            </a:endParaRPr>
          </a:p>
        </p:txBody>
      </p:sp>
      <p:sp>
        <p:nvSpPr>
          <p:cNvPr id="15365" name="Text Placeholder 4">
            <a:extLst>
              <a:ext uri="{FF2B5EF4-FFF2-40B4-BE49-F238E27FC236}">
                <a16:creationId xmlns:a16="http://schemas.microsoft.com/office/drawing/2014/main" id="{6F03DD41-2E17-B545-B474-BA9097C2DEB1}"/>
              </a:ext>
            </a:extLst>
          </p:cNvPr>
          <p:cNvSpPr>
            <a:spLocks noGrp="1"/>
          </p:cNvSpPr>
          <p:nvPr>
            <p:ph type="body" sz="quarter" idx="10"/>
          </p:nvPr>
        </p:nvSpPr>
        <p:spPr/>
        <p:txBody>
          <a:bodyPr/>
          <a:lstStyle/>
          <a:p>
            <a:endParaRPr lang="lv-LV" altLang="lv-LV"/>
          </a:p>
        </p:txBody>
      </p:sp>
      <p:sp>
        <p:nvSpPr>
          <p:cNvPr id="15366" name="Text Placeholder 5">
            <a:extLst>
              <a:ext uri="{FF2B5EF4-FFF2-40B4-BE49-F238E27FC236}">
                <a16:creationId xmlns:a16="http://schemas.microsoft.com/office/drawing/2014/main" id="{BB3810E7-BB4F-E042-AAAD-99F546972E71}"/>
              </a:ext>
            </a:extLst>
          </p:cNvPr>
          <p:cNvSpPr>
            <a:spLocks noGrp="1"/>
          </p:cNvSpPr>
          <p:nvPr>
            <p:ph type="body" sz="quarter" idx="12"/>
          </p:nvPr>
        </p:nvSpPr>
        <p:spPr/>
        <p:txBody>
          <a:bodyPr/>
          <a:lstStyle/>
          <a:p>
            <a:endParaRPr lang="lv-LV" altLang="lv-LV"/>
          </a:p>
        </p:txBody>
      </p:sp>
      <p:sp>
        <p:nvSpPr>
          <p:cNvPr id="15367" name="Slide Number Placeholder 6">
            <a:extLst>
              <a:ext uri="{FF2B5EF4-FFF2-40B4-BE49-F238E27FC236}">
                <a16:creationId xmlns:a16="http://schemas.microsoft.com/office/drawing/2014/main" id="{EC65945F-DF6D-82BB-41EB-EA1404D47044}"/>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171E099-A5AA-4FE2-8C5D-DB5C760E299E}" type="slidenum">
              <a:rPr lang="en-US" altLang="en-US"/>
              <a:pPr/>
              <a:t>7</a:t>
            </a:fld>
            <a:endParaRPr lang="en-US" altLang="en-US"/>
          </a:p>
        </p:txBody>
      </p:sp>
      <p:sp>
        <p:nvSpPr>
          <p:cNvPr id="10" name="TextBox 8">
            <a:extLst>
              <a:ext uri="{FF2B5EF4-FFF2-40B4-BE49-F238E27FC236}">
                <a16:creationId xmlns:a16="http://schemas.microsoft.com/office/drawing/2014/main" id="{0D5862D3-C18F-7BF6-6892-8AE413911860}"/>
              </a:ext>
            </a:extLst>
          </p:cNvPr>
          <p:cNvSpPr txBox="1"/>
          <p:nvPr/>
        </p:nvSpPr>
        <p:spPr>
          <a:xfrm>
            <a:off x="265471" y="822434"/>
            <a:ext cx="11847871" cy="5801588"/>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Aizsardzības ministrija:</a:t>
            </a:r>
            <a:r>
              <a:rPr lang="lv-LV" sz="1800" dirty="0">
                <a:solidFill>
                  <a:srgbClr val="374151"/>
                </a:solidFill>
                <a:latin typeface="Calibri" panose="020F0502020204030204" pitchFamily="34" charset="0"/>
                <a:cs typeface="Calibri" panose="020F0502020204030204" pitchFamily="34" charset="0"/>
              </a:rPr>
              <a:t> valstij lojāli, efektīvi bruņoties spēki </a:t>
            </a: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Ārlietu ministrija:</a:t>
            </a:r>
            <a:r>
              <a:rPr lang="lv-LV" sz="1800" dirty="0">
                <a:solidFill>
                  <a:srgbClr val="374151"/>
                </a:solidFill>
                <a:latin typeface="Calibri" panose="020F0502020204030204" pitchFamily="34" charset="0"/>
                <a:cs typeface="Calibri" panose="020F0502020204030204" pitchFamily="34" charset="0"/>
              </a:rPr>
              <a:t>  diaspora, </a:t>
            </a:r>
            <a:r>
              <a:rPr lang="lv-LV" sz="1800" dirty="0" err="1">
                <a:solidFill>
                  <a:srgbClr val="374151"/>
                </a:solidFill>
                <a:latin typeface="Calibri" panose="020F0502020204030204" pitchFamily="34" charset="0"/>
                <a:cs typeface="Calibri" panose="020F0502020204030204" pitchFamily="34" charset="0"/>
              </a:rPr>
              <a:t>remigrācija</a:t>
            </a:r>
            <a:r>
              <a:rPr lang="lv-LV" sz="1800" dirty="0">
                <a:solidFill>
                  <a:srgbClr val="374151"/>
                </a:solidFill>
                <a:latin typeface="Calibri" panose="020F0502020204030204" pitchFamily="34" charset="0"/>
                <a:cs typeface="Calibri" panose="020F0502020204030204" pitchFamily="34" charset="0"/>
              </a:rPr>
              <a:t>, darbaspēka mobilitāte </a:t>
            </a: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Ekonomikas ministrija:</a:t>
            </a:r>
            <a:r>
              <a:rPr lang="lv-LV" sz="1800" dirty="0">
                <a:solidFill>
                  <a:srgbClr val="374151"/>
                </a:solidFill>
                <a:latin typeface="Calibri" panose="020F0502020204030204" pitchFamily="34" charset="0"/>
                <a:cs typeface="Calibri" panose="020F0502020204030204" pitchFamily="34" charset="0"/>
              </a:rPr>
              <a:t> cilvēkkapitāla pieejamība un kompetencēs balstīta ekonomikas attīstība, mājokļi </a:t>
            </a: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Finanšu ministrija:</a:t>
            </a:r>
            <a:r>
              <a:rPr lang="lv-LV" sz="1800" dirty="0">
                <a:solidFill>
                  <a:srgbClr val="374151"/>
                </a:solidFill>
                <a:latin typeface="Calibri" panose="020F0502020204030204" pitchFamily="34" charset="0"/>
                <a:cs typeface="Calibri" panose="020F0502020204030204" pitchFamily="34" charset="0"/>
              </a:rPr>
              <a:t> iedzīvotāju struktūrai atbilstoša nodokļu politika un budžets, finanšu ilgtspēja</a:t>
            </a: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Iekšlietu ministrija:</a:t>
            </a:r>
            <a:r>
              <a:rPr lang="lv-LV" sz="1800" dirty="0">
                <a:solidFill>
                  <a:srgbClr val="374151"/>
                </a:solidFill>
                <a:latin typeface="Calibri" panose="020F0502020204030204" pitchFamily="34" charset="0"/>
                <a:cs typeface="Calibri" panose="020F0502020204030204" pitchFamily="34" charset="0"/>
              </a:rPr>
              <a:t> migrācija, droša dzīves vide, ārējo nāves cēloņu mazināšana</a:t>
            </a: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Izglītības un zinātnes ministrija:</a:t>
            </a:r>
            <a:r>
              <a:rPr lang="lv-LV" sz="1800" dirty="0">
                <a:solidFill>
                  <a:srgbClr val="374151"/>
                </a:solidFill>
                <a:latin typeface="Calibri" panose="020F0502020204030204" pitchFamily="34" charset="0"/>
                <a:cs typeface="Calibri" panose="020F0502020204030204" pitchFamily="34" charset="0"/>
              </a:rPr>
              <a:t> izglītības procesu organizēšana atbilstoši iedzīvotāju struktūrai, cilvēkkapitāla veidošana </a:t>
            </a: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Klimata un enerģētikas ministrija: </a:t>
            </a:r>
            <a:r>
              <a:rPr lang="lv-LV" sz="1800" dirty="0">
                <a:solidFill>
                  <a:srgbClr val="374151"/>
                </a:solidFill>
                <a:latin typeface="Calibri" panose="020F0502020204030204" pitchFamily="34" charset="0"/>
                <a:cs typeface="Calibri" panose="020F0502020204030204" pitchFamily="34" charset="0"/>
              </a:rPr>
              <a:t>efektīva energoresursu pieejamība iedzīvotājiem, kritiskās infrastruktūras plānošana </a:t>
            </a: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Kultūras ministrija: </a:t>
            </a:r>
            <a:r>
              <a:rPr lang="lv-LV" sz="1800" dirty="0">
                <a:solidFill>
                  <a:srgbClr val="374151"/>
                </a:solidFill>
                <a:latin typeface="Calibri" panose="020F0502020204030204" pitchFamily="34" charset="0"/>
                <a:cs typeface="Calibri" panose="020F0502020204030204" pitchFamily="34" charset="0"/>
              </a:rPr>
              <a:t>Kultūras patēriņa nodrošināšana atbilstoši  iedzīvotāju struktūrai, saliedētības politika</a:t>
            </a: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Labklājības ministrija:</a:t>
            </a:r>
            <a:r>
              <a:rPr lang="lv-LV" sz="1800" dirty="0">
                <a:solidFill>
                  <a:srgbClr val="374151"/>
                </a:solidFill>
                <a:latin typeface="Calibri" panose="020F0502020204030204" pitchFamily="34" charset="0"/>
                <a:cs typeface="Calibri" panose="020F0502020204030204" pitchFamily="34" charset="0"/>
              </a:rPr>
              <a:t> Sociālās drošības pakalpojumu nodrošināšana, mērķēts atbalsts riska grupām, sociālās apdrošināšanas ilgtspēja</a:t>
            </a: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Satiksmes ministrija:</a:t>
            </a:r>
            <a:r>
              <a:rPr lang="lv-LV" sz="1800" dirty="0">
                <a:solidFill>
                  <a:srgbClr val="374151"/>
                </a:solidFill>
                <a:latin typeface="Calibri" panose="020F0502020204030204" pitchFamily="34" charset="0"/>
                <a:cs typeface="Calibri" panose="020F0502020204030204" pitchFamily="34" charset="0"/>
              </a:rPr>
              <a:t> Iedzīvotāju izkliedei reģionos un mobilitātei atbilstoša satiksme un infrastruktūra</a:t>
            </a: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Tieslietu ministrija:</a:t>
            </a:r>
            <a:r>
              <a:rPr lang="lv-LV" sz="1800" dirty="0">
                <a:solidFill>
                  <a:srgbClr val="374151"/>
                </a:solidFill>
                <a:latin typeface="Calibri" panose="020F0502020204030204" pitchFamily="34" charset="0"/>
                <a:cs typeface="Calibri" panose="020F0502020204030204" pitchFamily="34" charset="0"/>
              </a:rPr>
              <a:t> Tiesiskuma, taisnīguma sistēmas nodrošināšana, mazāk aizsargāto grupu interešu aizstāvība</a:t>
            </a: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Veselības ministrija:</a:t>
            </a:r>
            <a:r>
              <a:rPr lang="lv-LV" sz="1800" dirty="0">
                <a:solidFill>
                  <a:srgbClr val="374151"/>
                </a:solidFill>
                <a:latin typeface="Calibri" panose="020F0502020204030204" pitchFamily="34" charset="0"/>
                <a:cs typeface="Calibri" panose="020F0502020204030204" pitchFamily="34" charset="0"/>
              </a:rPr>
              <a:t> Sabiedrības struktūrai atbilstoša veselības aprūpes sistēma</a:t>
            </a:r>
          </a:p>
          <a:p>
            <a:pPr>
              <a:spcBef>
                <a:spcPts val="600"/>
              </a:spcBef>
              <a:buFont typeface="+mj-lt"/>
              <a:buAutoNum type="arabicPeriod"/>
              <a:defRPr/>
            </a:pPr>
            <a:r>
              <a:rPr lang="lv-LV" sz="1800" b="1" dirty="0">
                <a:solidFill>
                  <a:srgbClr val="374151"/>
                </a:solidFill>
                <a:latin typeface="Calibri" panose="020F0502020204030204" pitchFamily="34" charset="0"/>
                <a:cs typeface="Calibri" panose="020F0502020204030204" pitchFamily="34" charset="0"/>
              </a:rPr>
              <a:t>Vides aizsardzības un reģionālās attīstības ministrija:</a:t>
            </a:r>
            <a:r>
              <a:rPr lang="lv-LV" sz="1800" dirty="0">
                <a:solidFill>
                  <a:srgbClr val="374151"/>
                </a:solidFill>
                <a:latin typeface="Calibri" panose="020F0502020204030204" pitchFamily="34" charset="0"/>
                <a:cs typeface="Calibri" panose="020F0502020204030204" pitchFamily="34" charset="0"/>
              </a:rPr>
              <a:t> iedzīvotāju izkliedei un mobilitātei atbilstoša reģionālā attīstība, pakalpojumu pieejamība pašvaldībās</a:t>
            </a:r>
            <a:endParaRPr lang="en-US" sz="1800" dirty="0">
              <a:solidFill>
                <a:srgbClr val="374151"/>
              </a:solidFill>
              <a:latin typeface="Calibri" panose="020F0502020204030204" pitchFamily="34" charset="0"/>
              <a:cs typeface="Calibri" panose="020F0502020204030204" pitchFamily="34" charset="0"/>
            </a:endParaRPr>
          </a:p>
          <a:p>
            <a:pPr>
              <a:spcBef>
                <a:spcPts val="600"/>
              </a:spcBef>
              <a:buFont typeface="+mj-lt"/>
              <a:buAutoNum type="arabicPeriod"/>
            </a:pPr>
            <a:r>
              <a:rPr lang="lv-LV" sz="1800" b="1" dirty="0">
                <a:solidFill>
                  <a:srgbClr val="374151"/>
                </a:solidFill>
                <a:latin typeface="Calibri" panose="020F0502020204030204" pitchFamily="34" charset="0"/>
                <a:cs typeface="Calibri" panose="020F0502020204030204" pitchFamily="34" charset="0"/>
              </a:rPr>
              <a:t> Zemkopības ministrija:</a:t>
            </a:r>
            <a:r>
              <a:rPr lang="lv-LV" sz="1800" dirty="0">
                <a:solidFill>
                  <a:srgbClr val="374151"/>
                </a:solidFill>
                <a:latin typeface="Calibri" panose="020F0502020204030204" pitchFamily="34" charset="0"/>
                <a:cs typeface="Calibri" panose="020F0502020204030204" pitchFamily="34" charset="0"/>
              </a:rPr>
              <a:t> Sabiedrības interesēm un nākotnes pieprasījumam </a:t>
            </a:r>
            <a:r>
              <a:rPr lang="lv-LV" sz="1800" dirty="0">
                <a:latin typeface="Calibri" panose="020F0502020204030204" pitchFamily="34" charset="0"/>
                <a:cs typeface="Calibri" panose="020F0502020204030204" pitchFamily="34" charset="0"/>
              </a:rPr>
              <a:t>atbilstoša p</a:t>
            </a:r>
            <a:r>
              <a:rPr lang="lv-LV" sz="1800" dirty="0">
                <a:solidFill>
                  <a:srgbClr val="374151"/>
                </a:solidFill>
                <a:latin typeface="Calibri" panose="020F0502020204030204" pitchFamily="34" charset="0"/>
                <a:cs typeface="Calibri" panose="020F0502020204030204" pitchFamily="34" charset="0"/>
              </a:rPr>
              <a:t>ārtikas nodrošinājuma organizēšana, lauku dzīvesveida atbalsts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056C-211D-0156-3AA6-F16C87F5AB8F}"/>
              </a:ext>
            </a:extLst>
          </p:cNvPr>
          <p:cNvSpPr>
            <a:spLocks noGrp="1"/>
          </p:cNvSpPr>
          <p:nvPr>
            <p:ph type="title"/>
          </p:nvPr>
        </p:nvSpPr>
        <p:spPr>
          <a:xfrm>
            <a:off x="2676525" y="381000"/>
            <a:ext cx="8905875" cy="1036642"/>
          </a:xfrm>
        </p:spPr>
        <p:txBody>
          <a:bodyPr>
            <a:normAutofit/>
          </a:bodyPr>
          <a:lstStyle/>
          <a:p>
            <a:r>
              <a:rPr lang="lv-LV" altLang="lv-LV" sz="2800" dirty="0">
                <a:solidFill>
                  <a:srgbClr val="C00000"/>
                </a:solidFill>
                <a:latin typeface="Calibri" panose="020F0502020204030204" pitchFamily="34" charset="0"/>
                <a:cs typeface="Calibri" panose="020F0502020204030204" pitchFamily="34" charset="0"/>
              </a:rPr>
              <a:t>PĒTĪJUMI:</a:t>
            </a:r>
            <a:endParaRPr lang="lv-LV" sz="2800" dirty="0"/>
          </a:p>
        </p:txBody>
      </p:sp>
      <p:sp>
        <p:nvSpPr>
          <p:cNvPr id="3" name="Content Placeholder 2">
            <a:extLst>
              <a:ext uri="{FF2B5EF4-FFF2-40B4-BE49-F238E27FC236}">
                <a16:creationId xmlns:a16="http://schemas.microsoft.com/office/drawing/2014/main" id="{B2620D99-E10F-511E-C208-2CBD5A16D1D9}"/>
              </a:ext>
            </a:extLst>
          </p:cNvPr>
          <p:cNvSpPr>
            <a:spLocks noGrp="1"/>
          </p:cNvSpPr>
          <p:nvPr>
            <p:ph idx="1"/>
          </p:nvPr>
        </p:nvSpPr>
        <p:spPr>
          <a:xfrm>
            <a:off x="734296" y="913739"/>
            <a:ext cx="10848104" cy="3657600"/>
          </a:xfrm>
        </p:spPr>
        <p:txBody>
          <a:bodyPr>
            <a:noAutofit/>
          </a:bodyPr>
          <a:lstStyle/>
          <a:p>
            <a:pPr lvl="1">
              <a:spcBef>
                <a:spcPts val="900"/>
              </a:spcBef>
              <a:buFont typeface="Wingdings" panose="05000000000000000000" pitchFamily="2" charset="2"/>
              <a:buChar char="§"/>
              <a:defRPr/>
            </a:pPr>
            <a:r>
              <a:rPr lang="lv-LV" altLang="lv-LV" dirty="0">
                <a:solidFill>
                  <a:srgbClr val="37415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Tautas ataudzi ietekmējošo faktoru izpēte (2013)</a:t>
            </a:r>
            <a:endParaRPr lang="lv-LV" altLang="lv-LV" dirty="0">
              <a:solidFill>
                <a:srgbClr val="374151"/>
              </a:solidFill>
              <a:latin typeface="Calibri" panose="020F0502020204030204" pitchFamily="34" charset="0"/>
              <a:cs typeface="Calibri" panose="020F0502020204030204" pitchFamily="34" charset="0"/>
            </a:endParaRPr>
          </a:p>
          <a:p>
            <a:pPr lvl="1">
              <a:spcBef>
                <a:spcPts val="900"/>
              </a:spcBef>
              <a:buFont typeface="Wingdings" panose="05000000000000000000" pitchFamily="2" charset="2"/>
              <a:buChar char="§"/>
              <a:defRPr/>
            </a:pPr>
            <a:r>
              <a:rPr lang="lv-LV" altLang="lv-LV" dirty="0">
                <a:solidFill>
                  <a:srgbClr val="37415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Valsts pētījumu programma EKOSOC-LV (2018)</a:t>
            </a:r>
            <a:endParaRPr lang="lv-LV" altLang="lv-LV" dirty="0">
              <a:solidFill>
                <a:srgbClr val="374151"/>
              </a:solidFill>
              <a:latin typeface="Calibri" panose="020F0502020204030204" pitchFamily="34" charset="0"/>
              <a:cs typeface="Calibri" panose="020F0502020204030204" pitchFamily="34" charset="0"/>
            </a:endParaRPr>
          </a:p>
          <a:p>
            <a:pPr lvl="1">
              <a:spcBef>
                <a:spcPts val="900"/>
              </a:spcBef>
              <a:buFont typeface="Wingdings" panose="05000000000000000000" pitchFamily="2" charset="2"/>
              <a:buChar char="§"/>
              <a:defRPr/>
            </a:pPr>
            <a:r>
              <a:rPr lang="lv-LV" altLang="lv-LV" dirty="0">
                <a:solidFill>
                  <a:srgbClr val="37415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Ģimenes valsts politikas pamatnostādņu 2011. – 2017.gadam </a:t>
            </a:r>
            <a:r>
              <a:rPr lang="lv-LV" altLang="lv-LV" dirty="0" err="1">
                <a:solidFill>
                  <a:srgbClr val="37415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ex</a:t>
            </a:r>
            <a:r>
              <a:rPr lang="lv-LV" altLang="lv-LV" dirty="0">
                <a:solidFill>
                  <a:srgbClr val="37415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–post novērtējums (2018)</a:t>
            </a:r>
            <a:endParaRPr lang="lv-LV" altLang="lv-LV" dirty="0">
              <a:solidFill>
                <a:srgbClr val="374151"/>
              </a:solidFill>
              <a:latin typeface="Calibri" panose="020F0502020204030204" pitchFamily="34" charset="0"/>
              <a:cs typeface="Calibri" panose="020F0502020204030204" pitchFamily="34" charset="0"/>
            </a:endParaRPr>
          </a:p>
          <a:p>
            <a:pPr lvl="1">
              <a:spcBef>
                <a:spcPts val="900"/>
              </a:spcBef>
              <a:buFont typeface="Wingdings" panose="05000000000000000000" pitchFamily="2" charset="2"/>
              <a:buChar char="§"/>
              <a:defRPr/>
            </a:pPr>
            <a:r>
              <a:rPr lang="lv-LV" dirty="0">
                <a:solidFill>
                  <a:srgbClr val="37415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Latvijas ģimenes paaudzēs (GGP) 2018 analītisks ziņojums</a:t>
            </a:r>
            <a:r>
              <a:rPr lang="lv-LV" dirty="0">
                <a:solidFill>
                  <a:srgbClr val="374151"/>
                </a:solidFill>
                <a:latin typeface="Calibri" panose="020F0502020204030204" pitchFamily="34" charset="0"/>
                <a:cs typeface="Calibri" panose="020F0502020204030204" pitchFamily="34" charset="0"/>
              </a:rPr>
              <a:t>, starptautiskais longitudinālais pētījums </a:t>
            </a:r>
          </a:p>
          <a:p>
            <a:pPr lvl="1">
              <a:spcBef>
                <a:spcPts val="900"/>
              </a:spcBef>
              <a:buFont typeface="Wingdings" panose="05000000000000000000" pitchFamily="2" charset="2"/>
              <a:buChar char="§"/>
              <a:defRPr/>
            </a:pPr>
            <a:r>
              <a:rPr lang="lv-LV" dirty="0">
                <a:solidFill>
                  <a:srgbClr val="37415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Pašvaldību politikas instrumenti </a:t>
            </a:r>
            <a:r>
              <a:rPr lang="lv-LV" dirty="0" err="1">
                <a:solidFill>
                  <a:srgbClr val="37415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remigrācijas</a:t>
            </a:r>
            <a:r>
              <a:rPr lang="lv-LV" dirty="0">
                <a:solidFill>
                  <a:srgbClr val="37415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veicināšanai</a:t>
            </a:r>
            <a:r>
              <a:rPr lang="lv-LV" dirty="0">
                <a:solidFill>
                  <a:srgbClr val="374151"/>
                </a:solidFill>
                <a:latin typeface="Calibri" panose="020F0502020204030204" pitchFamily="34" charset="0"/>
                <a:cs typeface="Calibri" panose="020F0502020204030204" pitchFamily="34" charset="0"/>
              </a:rPr>
              <a:t> (</a:t>
            </a:r>
            <a:r>
              <a:rPr lang="lv-LV" altLang="lv-LV" dirty="0">
                <a:solidFill>
                  <a:srgbClr val="37415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2018</a:t>
            </a:r>
            <a:r>
              <a:rPr lang="lv-LV" altLang="lv-LV" dirty="0">
                <a:solidFill>
                  <a:srgbClr val="374151"/>
                </a:solidFill>
                <a:latin typeface="Calibri" panose="020F0502020204030204" pitchFamily="34" charset="0"/>
                <a:cs typeface="Calibri" panose="020F0502020204030204" pitchFamily="34" charset="0"/>
              </a:rPr>
              <a:t>)</a:t>
            </a:r>
          </a:p>
          <a:p>
            <a:pPr lvl="1">
              <a:spcBef>
                <a:spcPts val="900"/>
              </a:spcBef>
              <a:buFont typeface="Wingdings" panose="05000000000000000000" pitchFamily="2" charset="2"/>
              <a:buChar char="§"/>
              <a:defRPr/>
            </a:pPr>
            <a:r>
              <a:rPr lang="lv-LV" dirty="0">
                <a:solidFill>
                  <a:srgbClr val="37415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Latvijas un OECD sadarbības projekts par mājokļu pieejamību Latvijā</a:t>
            </a:r>
            <a:r>
              <a:rPr lang="lv-LV" dirty="0">
                <a:solidFill>
                  <a:srgbClr val="374151"/>
                </a:solidFill>
                <a:latin typeface="Calibri" panose="020F0502020204030204" pitchFamily="34" charset="0"/>
                <a:cs typeface="Calibri" panose="020F0502020204030204" pitchFamily="34" charset="0"/>
              </a:rPr>
              <a:t> </a:t>
            </a:r>
            <a:r>
              <a:rPr lang="lv-LV" altLang="lv-LV" dirty="0">
                <a:solidFill>
                  <a:srgbClr val="37415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(2020</a:t>
            </a:r>
            <a:r>
              <a:rPr lang="lv-LV" altLang="lv-LV" dirty="0">
                <a:solidFill>
                  <a:srgbClr val="374151"/>
                </a:solidFill>
                <a:latin typeface="Calibri" panose="020F0502020204030204" pitchFamily="34" charset="0"/>
                <a:cs typeface="Calibri" panose="020F0502020204030204" pitchFamily="34" charset="0"/>
              </a:rPr>
              <a:t>)</a:t>
            </a:r>
            <a:endParaRPr lang="lv-LV" dirty="0">
              <a:solidFill>
                <a:srgbClr val="374151"/>
              </a:solidFill>
              <a:latin typeface="Calibri" panose="020F0502020204030204" pitchFamily="34" charset="0"/>
              <a:cs typeface="Calibri" panose="020F0502020204030204" pitchFamily="34" charset="0"/>
            </a:endParaRPr>
          </a:p>
          <a:p>
            <a:pPr lvl="1">
              <a:spcBef>
                <a:spcPts val="900"/>
              </a:spcBef>
              <a:buFont typeface="Wingdings" panose="05000000000000000000" pitchFamily="2" charset="2"/>
              <a:buChar char="§"/>
              <a:defRPr/>
            </a:pPr>
            <a:r>
              <a:rPr lang="lv-LV" dirty="0">
                <a:solidFill>
                  <a:srgbClr val="374151"/>
                </a:solidFill>
                <a:latin typeface="Calibri" panose="020F0502020204030204" pitchFamily="34" charset="0"/>
                <a:cs typeface="Calibri" panose="020F0502020204030204" pitchFamily="34" charset="0"/>
              </a:rPr>
              <a:t>Tautas ataudzes stratēģija: veselības profilakse un pakalpojumu pieejamība (2021)</a:t>
            </a:r>
          </a:p>
          <a:p>
            <a:pPr lvl="1">
              <a:spcBef>
                <a:spcPts val="900"/>
              </a:spcBef>
              <a:buFont typeface="Wingdings" panose="05000000000000000000" pitchFamily="2" charset="2"/>
              <a:buChar char="§"/>
              <a:defRPr/>
            </a:pPr>
            <a:r>
              <a:rPr lang="lv-LV" dirty="0">
                <a:solidFill>
                  <a:srgbClr val="374151"/>
                </a:solidFill>
                <a:latin typeface="Calibri" panose="020F0502020204030204" pitchFamily="34" charset="0"/>
                <a:cs typeface="Calibri" panose="020F0502020204030204" pitchFamily="34" charset="0"/>
              </a:rPr>
              <a:t>Pētījums par augstākās izglītības sociālo dimensiju un instrumentiem, lai padarītu studiju procesu draudzīgāku jaunajiem vecākiem (2021)</a:t>
            </a:r>
          </a:p>
          <a:p>
            <a:pPr lvl="1">
              <a:spcBef>
                <a:spcPts val="900"/>
              </a:spcBef>
              <a:buFont typeface="Wingdings" panose="05000000000000000000" pitchFamily="2" charset="2"/>
              <a:buChar char="§"/>
              <a:defRPr/>
            </a:pPr>
            <a:r>
              <a:rPr lang="lv-LV" dirty="0">
                <a:solidFill>
                  <a:srgbClr val="374151"/>
                </a:solidFill>
                <a:latin typeface="Calibri" panose="020F0502020204030204" pitchFamily="34" charset="0"/>
                <a:cs typeface="Calibri" panose="020F0502020204030204" pitchFamily="34" charset="0"/>
              </a:rPr>
              <a:t>Priekšlikumi dzimstības stratēģijai - vecāku organizācijas Mammamuntetiem.lv ziņojums (2021)</a:t>
            </a:r>
          </a:p>
          <a:p>
            <a:pPr lvl="1">
              <a:spcBef>
                <a:spcPts val="900"/>
              </a:spcBef>
              <a:buFont typeface="Wingdings" panose="05000000000000000000" pitchFamily="2" charset="2"/>
              <a:buChar char="§"/>
              <a:defRPr/>
            </a:pPr>
            <a:r>
              <a:rPr lang="lv-LV" dirty="0">
                <a:solidFill>
                  <a:srgbClr val="374151"/>
                </a:solidFill>
                <a:latin typeface="Calibri" panose="020F0502020204030204" pitchFamily="34" charset="0"/>
                <a:cs typeface="Calibri" panose="020F0502020204030204" pitchFamily="34" charset="0"/>
              </a:rPr>
              <a:t>Eiropas vērtību pētījums, Latvijas sabiedrības vērtības salīdzinošā skatījumā (2021)</a:t>
            </a:r>
            <a:endParaRPr lang="lv-LV" dirty="0">
              <a:latin typeface="Calibri" panose="020F0502020204030204" pitchFamily="34" charset="0"/>
              <a:cs typeface="Calibri" panose="020F0502020204030204" pitchFamily="34" charset="0"/>
            </a:endParaRPr>
          </a:p>
          <a:p>
            <a:pPr lvl="1">
              <a:spcBef>
                <a:spcPts val="900"/>
              </a:spcBef>
              <a:buFont typeface="Wingdings" panose="05000000000000000000" pitchFamily="2" charset="2"/>
              <a:buChar char="§"/>
              <a:defRPr/>
            </a:pPr>
            <a:r>
              <a:rPr lang="lv-LV" dirty="0">
                <a:solidFill>
                  <a:srgbClr val="374151"/>
                </a:solidFill>
                <a:latin typeface="Calibri" panose="020F0502020204030204" pitchFamily="34" charset="0"/>
                <a:cs typeface="Calibri" panose="020F0502020204030204" pitchFamily="34" charset="0"/>
              </a:rPr>
              <a:t>Laulību, dzimstības un pozitīvu bērnu - vecāku attiecību veicinošo faktoru izpēte: 2022. gada un 2004. gada pētījumu rezultātu salīdzinājums</a:t>
            </a:r>
          </a:p>
        </p:txBody>
      </p:sp>
      <p:sp>
        <p:nvSpPr>
          <p:cNvPr id="4" name="Text Placeholder 3">
            <a:extLst>
              <a:ext uri="{FF2B5EF4-FFF2-40B4-BE49-F238E27FC236}">
                <a16:creationId xmlns:a16="http://schemas.microsoft.com/office/drawing/2014/main" id="{67910D1F-A6EF-0F82-7C16-232207A61174}"/>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6882073-31B1-3DF5-4405-FDDB617381C3}"/>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152ACE07-1297-3D19-C24D-616F0F8AFBFF}"/>
              </a:ext>
            </a:extLst>
          </p:cNvPr>
          <p:cNvSpPr>
            <a:spLocks noGrp="1"/>
          </p:cNvSpPr>
          <p:nvPr>
            <p:ph type="sldNum" sz="quarter" idx="13"/>
          </p:nvPr>
        </p:nvSpPr>
        <p:spPr/>
        <p:txBody>
          <a:bodyPr/>
          <a:lstStyle/>
          <a:p>
            <a:pPr>
              <a:defRPr/>
            </a:pPr>
            <a:fld id="{FF94C20D-A652-4AE0-9019-6C662B84AB73}" type="slidenum">
              <a:rPr lang="en-US" altLang="en-US" smtClean="0"/>
              <a:pPr>
                <a:defRPr/>
              </a:pPr>
              <a:t>8</a:t>
            </a:fld>
            <a:endParaRPr lang="en-US" altLang="en-US"/>
          </a:p>
        </p:txBody>
      </p:sp>
    </p:spTree>
    <p:extLst>
      <p:ext uri="{BB962C8B-B14F-4D97-AF65-F5344CB8AC3E}">
        <p14:creationId xmlns:p14="http://schemas.microsoft.com/office/powerpoint/2010/main" val="413888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2A679561-5709-2325-BA7D-542C4D0FC953}"/>
              </a:ext>
            </a:extLst>
          </p:cNvPr>
          <p:cNvSpPr>
            <a:spLocks noGrp="1"/>
          </p:cNvSpPr>
          <p:nvPr>
            <p:ph type="title"/>
          </p:nvPr>
        </p:nvSpPr>
        <p:spPr>
          <a:xfrm>
            <a:off x="2844800" y="321468"/>
            <a:ext cx="7380748" cy="1036638"/>
          </a:xfrm>
        </p:spPr>
        <p:txBody>
          <a:bodyPr>
            <a:normAutofit/>
          </a:bodyPr>
          <a:lstStyle/>
          <a:p>
            <a:r>
              <a:rPr lang="lv-LV" altLang="en-US" dirty="0">
                <a:solidFill>
                  <a:srgbClr val="C00000"/>
                </a:solidFill>
                <a:latin typeface="Calibri" panose="020F0502020204030204" pitchFamily="34" charset="0"/>
                <a:cs typeface="Calibri" panose="020F0502020204030204" pitchFamily="34" charset="0"/>
              </a:rPr>
              <a:t>KĀ STRĀDĀSIM TĀLĀK AR DEMOGRĀFIJAS POLITIKU? </a:t>
            </a:r>
          </a:p>
        </p:txBody>
      </p:sp>
      <p:sp>
        <p:nvSpPr>
          <p:cNvPr id="16387" name="Text Placeholder 7">
            <a:extLst>
              <a:ext uri="{FF2B5EF4-FFF2-40B4-BE49-F238E27FC236}">
                <a16:creationId xmlns:a16="http://schemas.microsoft.com/office/drawing/2014/main" id="{EFFE7248-7C63-199B-3079-509DCB952767}"/>
              </a:ext>
            </a:extLst>
          </p:cNvPr>
          <p:cNvSpPr>
            <a:spLocks noGrp="1"/>
          </p:cNvSpPr>
          <p:nvPr>
            <p:ph type="body" sz="quarter" idx="10"/>
          </p:nvPr>
        </p:nvSpPr>
        <p:spPr/>
        <p:txBody>
          <a:bodyPr/>
          <a:lstStyle/>
          <a:p>
            <a:endParaRPr lang="lv-LV" altLang="en-US"/>
          </a:p>
        </p:txBody>
      </p:sp>
      <p:sp>
        <p:nvSpPr>
          <p:cNvPr id="16388" name="Text Placeholder 9">
            <a:extLst>
              <a:ext uri="{FF2B5EF4-FFF2-40B4-BE49-F238E27FC236}">
                <a16:creationId xmlns:a16="http://schemas.microsoft.com/office/drawing/2014/main" id="{91B059E2-AF3A-082F-1CB4-FDFBA8BB52F5}"/>
              </a:ext>
            </a:extLst>
          </p:cNvPr>
          <p:cNvSpPr>
            <a:spLocks noGrp="1"/>
          </p:cNvSpPr>
          <p:nvPr>
            <p:ph type="body" sz="quarter" idx="12"/>
          </p:nvPr>
        </p:nvSpPr>
        <p:spPr/>
        <p:txBody>
          <a:bodyPr/>
          <a:lstStyle/>
          <a:p>
            <a:endParaRPr lang="lv-LV" altLang="en-US"/>
          </a:p>
        </p:txBody>
      </p:sp>
      <p:sp>
        <p:nvSpPr>
          <p:cNvPr id="16389" name="Slide Number Placeholder 8">
            <a:extLst>
              <a:ext uri="{FF2B5EF4-FFF2-40B4-BE49-F238E27FC236}">
                <a16:creationId xmlns:a16="http://schemas.microsoft.com/office/drawing/2014/main" id="{AAD794B8-A2BD-180E-E8DC-2E29F6A98404}"/>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019E1F5-17E7-44F2-87B2-476DC0AEADD9}" type="slidenum">
              <a:rPr lang="en-US" altLang="en-US"/>
              <a:pPr/>
              <a:t>9</a:t>
            </a:fld>
            <a:endParaRPr lang="en-US" altLang="en-US"/>
          </a:p>
        </p:txBody>
      </p:sp>
      <p:graphicFrame>
        <p:nvGraphicFramePr>
          <p:cNvPr id="6" name="Diagram 5">
            <a:extLst>
              <a:ext uri="{FF2B5EF4-FFF2-40B4-BE49-F238E27FC236}">
                <a16:creationId xmlns:a16="http://schemas.microsoft.com/office/drawing/2014/main" id="{FFCA7941-81FB-C725-CEC9-6CBB50D2594F}"/>
              </a:ext>
            </a:extLst>
          </p:cNvPr>
          <p:cNvGraphicFramePr/>
          <p:nvPr>
            <p:extLst>
              <p:ext uri="{D42A27DB-BD31-4B8C-83A1-F6EECF244321}">
                <p14:modId xmlns:p14="http://schemas.microsoft.com/office/powerpoint/2010/main" val="2837675778"/>
              </p:ext>
            </p:extLst>
          </p:nvPr>
        </p:nvGraphicFramePr>
        <p:xfrm>
          <a:off x="812799" y="1257300"/>
          <a:ext cx="9815871"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172456"/>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2234</TotalTime>
  <Words>1167</Words>
  <Application>Microsoft Office PowerPoint</Application>
  <PresentationFormat>Widescreen</PresentationFormat>
  <Paragraphs>113</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Clear Sans Bold</vt:lpstr>
      <vt:lpstr>Times New Roman</vt:lpstr>
      <vt:lpstr>Verdana</vt:lpstr>
      <vt:lpstr>Wingdings</vt:lpstr>
      <vt:lpstr>89_Prezentacija_templateLV</vt:lpstr>
      <vt:lpstr>Demogrāfijas politikas īstenošana</vt:lpstr>
      <vt:lpstr>DEMOGRĀFIJA - </vt:lpstr>
      <vt:lpstr>PowerPoint Presentation</vt:lpstr>
      <vt:lpstr>KUR ŠOBRĪD ESAM?</vt:lpstr>
      <vt:lpstr>PowerPoint Presentation</vt:lpstr>
      <vt:lpstr>KOPĪGA ATBILDĪBA      </vt:lpstr>
      <vt:lpstr>MINISTRIJU KOMPETENCES DEMOGRĀFIJAS KONTEKSTĀ       tikai dažas no tām:</vt:lpstr>
      <vt:lpstr>PĒTĪJUMI:</vt:lpstr>
      <vt:lpstr>KĀ STRĀDĀSIM TĀLĀK AR DEMOGRĀFIJAS POLITIKU? </vt:lpstr>
      <vt:lpstr>KĀ STRĀDĀSIM TĀLĀK AR DEMOGRĀFIJAS POLITIKU? </vt:lpstr>
      <vt:lpstr>DARBīBAS PRINCIPI:  </vt:lpstr>
      <vt:lpstr>Ar atbildību par Latvijas nākotni!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Nita Jirgensone</cp:lastModifiedBy>
  <cp:revision>72</cp:revision>
  <cp:lastPrinted>2024-02-07T08:57:12Z</cp:lastPrinted>
  <dcterms:created xsi:type="dcterms:W3CDTF">2014-11-20T14:46:47Z</dcterms:created>
  <dcterms:modified xsi:type="dcterms:W3CDTF">2024-02-14T08:10:18Z</dcterms:modified>
</cp:coreProperties>
</file>